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0" r:id="rId2"/>
    <p:sldMasterId id="2147483673" r:id="rId3"/>
    <p:sldMasterId id="2147483720" r:id="rId4"/>
  </p:sldMasterIdLst>
  <p:notesMasterIdLst>
    <p:notesMasterId r:id="rId16"/>
  </p:notesMasterIdLst>
  <p:sldIdLst>
    <p:sldId id="257" r:id="rId5"/>
    <p:sldId id="259" r:id="rId6"/>
    <p:sldId id="331" r:id="rId7"/>
    <p:sldId id="342" r:id="rId8"/>
    <p:sldId id="333" r:id="rId9"/>
    <p:sldId id="346" r:id="rId10"/>
    <p:sldId id="347" r:id="rId11"/>
    <p:sldId id="289" r:id="rId12"/>
    <p:sldId id="340" r:id="rId13"/>
    <p:sldId id="344" r:id="rId14"/>
    <p:sldId id="302"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6024"/>
    <a:srgbClr val="B8D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84" autoAdjust="0"/>
    <p:restoredTop sz="68644" autoAdjust="0"/>
  </p:normalViewPr>
  <p:slideViewPr>
    <p:cSldViewPr>
      <p:cViewPr>
        <p:scale>
          <a:sx n="100" d="100"/>
          <a:sy n="100" d="100"/>
        </p:scale>
        <p:origin x="450"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301D1C-7100-4D1F-8A2F-D29F29BA753F}" type="datetimeFigureOut">
              <a:rPr lang="en-US" smtClean="0"/>
              <a:pPr/>
              <a:t>28/07/2017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0CF235-2425-4CA3-B862-B5142640F365}" type="slidenum">
              <a:rPr lang="en-US" smtClean="0"/>
              <a:pPr/>
              <a:t>‹#›</a:t>
            </a:fld>
            <a:endParaRPr lang="en-US" dirty="0"/>
          </a:p>
        </p:txBody>
      </p:sp>
    </p:spTree>
    <p:extLst>
      <p:ext uri="{BB962C8B-B14F-4D97-AF65-F5344CB8AC3E}">
        <p14:creationId xmlns:p14="http://schemas.microsoft.com/office/powerpoint/2010/main" val="1035433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0CF235-2425-4CA3-B862-B5142640F365}" type="slidenum">
              <a:rPr lang="en-US" smtClean="0"/>
              <a:pPr/>
              <a:t>1</a:t>
            </a:fld>
            <a:endParaRPr lang="en-US" dirty="0"/>
          </a:p>
        </p:txBody>
      </p:sp>
    </p:spTree>
    <p:extLst>
      <p:ext uri="{BB962C8B-B14F-4D97-AF65-F5344CB8AC3E}">
        <p14:creationId xmlns:p14="http://schemas.microsoft.com/office/powerpoint/2010/main" val="2639613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0CF235-2425-4CA3-B862-B5142640F365}" type="slidenum">
              <a:rPr lang="en-US" smtClean="0"/>
              <a:pPr/>
              <a:t>2</a:t>
            </a:fld>
            <a:endParaRPr lang="en-US" dirty="0"/>
          </a:p>
        </p:txBody>
      </p:sp>
    </p:spTree>
    <p:extLst>
      <p:ext uri="{BB962C8B-B14F-4D97-AF65-F5344CB8AC3E}">
        <p14:creationId xmlns:p14="http://schemas.microsoft.com/office/powerpoint/2010/main" val="371104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0CF235-2425-4CA3-B862-B5142640F365}" type="slidenum">
              <a:rPr lang="en-US" smtClean="0"/>
              <a:pPr/>
              <a:t>11</a:t>
            </a:fld>
            <a:endParaRPr lang="en-US" dirty="0"/>
          </a:p>
        </p:txBody>
      </p:sp>
    </p:spTree>
    <p:extLst>
      <p:ext uri="{BB962C8B-B14F-4D97-AF65-F5344CB8AC3E}">
        <p14:creationId xmlns:p14="http://schemas.microsoft.com/office/powerpoint/2010/main" val="12259513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A5FA052E-D751-4A3A-82F1-3AF34238D23A}" type="slidenum">
              <a:rPr lang="en-US"/>
              <a:pPr>
                <a:defRPr/>
              </a:pPr>
              <a:t>‹#›</a:t>
            </a:fld>
            <a:endParaRPr lang="en-US" dirty="0"/>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424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348B010-AE14-45A4-B1AD-EC6028523E47}" type="slidenum">
              <a:rPr lang="en-US"/>
              <a:pPr>
                <a:defRPr/>
              </a:pPr>
              <a:t>‹#›</a:t>
            </a:fld>
            <a:endParaRPr lang="en-US" dirty="0"/>
          </a:p>
        </p:txBody>
      </p:sp>
    </p:spTree>
    <p:extLst>
      <p:ext uri="{BB962C8B-B14F-4D97-AF65-F5344CB8AC3E}">
        <p14:creationId xmlns:p14="http://schemas.microsoft.com/office/powerpoint/2010/main" val="89747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6521BFD-ECA7-4FE2-A5AA-AD8B8722A3EA}" type="slidenum">
              <a:rPr lang="en-US"/>
              <a:pPr>
                <a:defRPr/>
              </a:pPr>
              <a:t>‹#›</a:t>
            </a:fld>
            <a:endParaRPr lang="en-US" dirty="0"/>
          </a:p>
        </p:txBody>
      </p:sp>
    </p:spTree>
    <p:extLst>
      <p:ext uri="{BB962C8B-B14F-4D97-AF65-F5344CB8AC3E}">
        <p14:creationId xmlns:p14="http://schemas.microsoft.com/office/powerpoint/2010/main" val="1596495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4FABA7DC-F02B-4711-A28C-18BB5ADB3876}" type="slidenum">
              <a:rPr lang="en-US"/>
              <a:pPr>
                <a:defRPr/>
              </a:pPr>
              <a:t>‹#›</a:t>
            </a:fld>
            <a:endParaRPr lang="en-US" dirty="0"/>
          </a:p>
        </p:txBody>
      </p:sp>
    </p:spTree>
    <p:extLst>
      <p:ext uri="{BB962C8B-B14F-4D97-AF65-F5344CB8AC3E}">
        <p14:creationId xmlns:p14="http://schemas.microsoft.com/office/powerpoint/2010/main" val="1791238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4F8CC4F6-EFA8-457D-8E3C-7C09E5238367}" type="slidenum">
              <a:rPr lang="en-US"/>
              <a:pPr>
                <a:defRPr/>
              </a:pPr>
              <a:t>‹#›</a:t>
            </a:fld>
            <a:endParaRPr lang="en-US" dirty="0"/>
          </a:p>
        </p:txBody>
      </p:sp>
    </p:spTree>
    <p:extLst>
      <p:ext uri="{BB962C8B-B14F-4D97-AF65-F5344CB8AC3E}">
        <p14:creationId xmlns:p14="http://schemas.microsoft.com/office/powerpoint/2010/main" val="2430670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757A783F-2A98-46A1-A2B0-DFBFC56B2585}" type="slidenum">
              <a:rPr lang="en-US"/>
              <a:pPr>
                <a:defRPr/>
              </a:pPr>
              <a:t>‹#›</a:t>
            </a:fld>
            <a:endParaRPr lang="en-US" dirty="0"/>
          </a:p>
        </p:txBody>
      </p:sp>
    </p:spTree>
    <p:extLst>
      <p:ext uri="{BB962C8B-B14F-4D97-AF65-F5344CB8AC3E}">
        <p14:creationId xmlns:p14="http://schemas.microsoft.com/office/powerpoint/2010/main" val="2890473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C322EAED-C70E-4E7E-BFE1-F7A90253A528}" type="slidenum">
              <a:rPr lang="en-US"/>
              <a:pPr>
                <a:defRPr/>
              </a:pPr>
              <a:t>‹#›</a:t>
            </a:fld>
            <a:endParaRPr lang="en-US" dirty="0"/>
          </a:p>
        </p:txBody>
      </p:sp>
    </p:spTree>
    <p:extLst>
      <p:ext uri="{BB962C8B-B14F-4D97-AF65-F5344CB8AC3E}">
        <p14:creationId xmlns:p14="http://schemas.microsoft.com/office/powerpoint/2010/main" val="1529897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a:t>www.iranphe.ir</a:t>
            </a:r>
          </a:p>
        </p:txBody>
      </p:sp>
      <p:sp>
        <p:nvSpPr>
          <p:cNvPr id="9" name="Slide Number Placeholder 5"/>
          <p:cNvSpPr>
            <a:spLocks noGrp="1"/>
          </p:cNvSpPr>
          <p:nvPr>
            <p:ph type="sldNum" sz="quarter" idx="12"/>
          </p:nvPr>
        </p:nvSpPr>
        <p:spPr/>
        <p:txBody>
          <a:bodyPr/>
          <a:lstStyle>
            <a:lvl1pPr>
              <a:defRPr/>
            </a:lvl1pPr>
          </a:lstStyle>
          <a:p>
            <a:pPr>
              <a:defRPr/>
            </a:pPr>
            <a:fld id="{D8DF0239-9E80-43A2-AB01-A46EFEEC07E8}" type="slidenum">
              <a:rPr lang="en-US"/>
              <a:pPr>
                <a:defRPr/>
              </a:pPr>
              <a:t>‹#›</a:t>
            </a:fld>
            <a:endParaRPr lang="en-US" dirty="0"/>
          </a:p>
        </p:txBody>
      </p:sp>
    </p:spTree>
    <p:extLst>
      <p:ext uri="{BB962C8B-B14F-4D97-AF65-F5344CB8AC3E}">
        <p14:creationId xmlns:p14="http://schemas.microsoft.com/office/powerpoint/2010/main" val="3048603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a:t>www.iranphe.ir</a:t>
            </a:r>
          </a:p>
        </p:txBody>
      </p:sp>
      <p:sp>
        <p:nvSpPr>
          <p:cNvPr id="5" name="Slide Number Placeholder 5"/>
          <p:cNvSpPr>
            <a:spLocks noGrp="1"/>
          </p:cNvSpPr>
          <p:nvPr>
            <p:ph type="sldNum" sz="quarter" idx="12"/>
          </p:nvPr>
        </p:nvSpPr>
        <p:spPr/>
        <p:txBody>
          <a:bodyPr/>
          <a:lstStyle>
            <a:lvl1pPr>
              <a:defRPr/>
            </a:lvl1pPr>
          </a:lstStyle>
          <a:p>
            <a:pPr>
              <a:defRPr/>
            </a:pPr>
            <a:fld id="{2FCC9A19-F024-41AA-A92C-E90BD10167C6}" type="slidenum">
              <a:rPr lang="en-US"/>
              <a:pPr>
                <a:defRPr/>
              </a:pPr>
              <a:t>‹#›</a:t>
            </a:fld>
            <a:endParaRPr lang="en-US" dirty="0"/>
          </a:p>
        </p:txBody>
      </p:sp>
    </p:spTree>
    <p:extLst>
      <p:ext uri="{BB962C8B-B14F-4D97-AF65-F5344CB8AC3E}">
        <p14:creationId xmlns:p14="http://schemas.microsoft.com/office/powerpoint/2010/main" val="3069830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a:t>www.iranphe.ir</a:t>
            </a:r>
          </a:p>
        </p:txBody>
      </p:sp>
      <p:sp>
        <p:nvSpPr>
          <p:cNvPr id="4" name="Slide Number Placeholder 5"/>
          <p:cNvSpPr>
            <a:spLocks noGrp="1"/>
          </p:cNvSpPr>
          <p:nvPr>
            <p:ph type="sldNum" sz="quarter" idx="12"/>
          </p:nvPr>
        </p:nvSpPr>
        <p:spPr/>
        <p:txBody>
          <a:bodyPr/>
          <a:lstStyle>
            <a:lvl1pPr>
              <a:defRPr/>
            </a:lvl1pPr>
          </a:lstStyle>
          <a:p>
            <a:pPr>
              <a:defRPr/>
            </a:pPr>
            <a:fld id="{874BF4A4-72F4-464F-89A7-29224CB7D907}" type="slidenum">
              <a:rPr lang="en-US"/>
              <a:pPr>
                <a:defRPr/>
              </a:pPr>
              <a:t>‹#›</a:t>
            </a:fld>
            <a:endParaRPr lang="en-US" dirty="0"/>
          </a:p>
        </p:txBody>
      </p:sp>
    </p:spTree>
    <p:extLst>
      <p:ext uri="{BB962C8B-B14F-4D97-AF65-F5344CB8AC3E}">
        <p14:creationId xmlns:p14="http://schemas.microsoft.com/office/powerpoint/2010/main" val="401001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FFC83FB7-EF79-4FC2-91B6-AEC2CAE73170}" type="slidenum">
              <a:rPr lang="en-US"/>
              <a:pPr>
                <a:defRPr/>
              </a:pPr>
              <a:t>‹#›</a:t>
            </a:fld>
            <a:endParaRPr lang="en-US" dirty="0"/>
          </a:p>
        </p:txBody>
      </p:sp>
    </p:spTree>
    <p:extLst>
      <p:ext uri="{BB962C8B-B14F-4D97-AF65-F5344CB8AC3E}">
        <p14:creationId xmlns:p14="http://schemas.microsoft.com/office/powerpoint/2010/main" val="593250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6725CE95-198C-4136-BFB6-58F8110B81C6}" type="slidenum">
              <a:rPr lang="en-US"/>
              <a:pPr>
                <a:defRPr/>
              </a:pPr>
              <a:t>‹#›</a:t>
            </a:fld>
            <a:endParaRPr lang="en-US"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175"/>
            <a:ext cx="9144000" cy="6858000"/>
          </a:xfrm>
          <a:prstGeom prst="rect">
            <a:avLst/>
          </a:prstGeom>
          <a:noFill/>
          <a:ln>
            <a:noFill/>
          </a:ln>
          <a:effectLst/>
          <a:extLst/>
        </p:spPr>
      </p:pic>
      <p:sp>
        <p:nvSpPr>
          <p:cNvPr id="7" name="TextBox 6"/>
          <p:cNvSpPr txBox="1"/>
          <p:nvPr userDrawn="1"/>
        </p:nvSpPr>
        <p:spPr>
          <a:xfrm>
            <a:off x="612639" y="6537997"/>
            <a:ext cx="7991809" cy="338554"/>
          </a:xfrm>
          <a:prstGeom prst="rect">
            <a:avLst/>
          </a:prstGeom>
          <a:noFill/>
          <a:ln>
            <a:no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fa-IR" sz="1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B Titr" pitchFamily="2" charset="-78"/>
              </a:rPr>
              <a:t>ارائه مدل كشف دانش براي داده</a:t>
            </a:r>
            <a:r>
              <a:rPr lang="fa-IR" sz="1600" b="1" baseline="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B Titr" pitchFamily="2" charset="-78"/>
              </a:rPr>
              <a:t> هاي جمعيت با رويكرد داده كاوي</a:t>
            </a:r>
            <a:endParaRPr lang="en-US" sz="1600" dirty="0">
              <a:effectLst>
                <a:outerShdw blurRad="41275" dist="20320" dir="1800000" algn="tl" rotWithShape="0">
                  <a:srgbClr val="000000">
                    <a:alpha val="40000"/>
                  </a:srgbClr>
                </a:outerShdw>
              </a:effectLst>
            </a:endParaRPr>
          </a:p>
        </p:txBody>
      </p:sp>
      <p:sp>
        <p:nvSpPr>
          <p:cNvPr id="9" name="Footer Placeholder 4"/>
          <p:cNvSpPr txBox="1">
            <a:spLocks/>
          </p:cNvSpPr>
          <p:nvPr userDrawn="1"/>
        </p:nvSpPr>
        <p:spPr>
          <a:xfrm>
            <a:off x="-627856" y="548680"/>
            <a:ext cx="28956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600"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US" dirty="0"/>
              <a:t>www.iranphe.ir</a:t>
            </a:r>
          </a:p>
        </p:txBody>
      </p:sp>
      <p:sp>
        <p:nvSpPr>
          <p:cNvPr id="10" name="Slide Number Placeholder 5"/>
          <p:cNvSpPr txBox="1">
            <a:spLocks/>
          </p:cNvSpPr>
          <p:nvPr userDrawn="1"/>
        </p:nvSpPr>
        <p:spPr>
          <a:xfrm>
            <a:off x="6479776" y="6270438"/>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endParaRPr lang="en-US" sz="1800" b="1" dirty="0">
              <a:cs typeface="B Nazanin" panose="00000400000000000000" pitchFamily="2" charset="-78"/>
            </a:endParaRPr>
          </a:p>
        </p:txBody>
      </p:sp>
    </p:spTree>
    <p:extLst>
      <p:ext uri="{BB962C8B-B14F-4D97-AF65-F5344CB8AC3E}">
        <p14:creationId xmlns:p14="http://schemas.microsoft.com/office/powerpoint/2010/main" val="1659443712"/>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755F1754-BFEA-4ED4-968E-2CC5B1CEB258}" type="slidenum">
              <a:rPr lang="en-US"/>
              <a:pPr>
                <a:defRPr/>
              </a:pPr>
              <a:t>‹#›</a:t>
            </a:fld>
            <a:endParaRPr lang="en-US" dirty="0"/>
          </a:p>
        </p:txBody>
      </p:sp>
    </p:spTree>
    <p:extLst>
      <p:ext uri="{BB962C8B-B14F-4D97-AF65-F5344CB8AC3E}">
        <p14:creationId xmlns:p14="http://schemas.microsoft.com/office/powerpoint/2010/main" val="20195058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66F716F8-BB4A-45B2-B080-A06A308063D8}" type="slidenum">
              <a:rPr lang="en-US"/>
              <a:pPr>
                <a:defRPr/>
              </a:pPr>
              <a:t>‹#›</a:t>
            </a:fld>
            <a:endParaRPr lang="en-US" dirty="0"/>
          </a:p>
        </p:txBody>
      </p:sp>
    </p:spTree>
    <p:extLst>
      <p:ext uri="{BB962C8B-B14F-4D97-AF65-F5344CB8AC3E}">
        <p14:creationId xmlns:p14="http://schemas.microsoft.com/office/powerpoint/2010/main" val="12930840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EBDF55A7-B3EF-49BB-AAE7-FA1438F54BE4}" type="slidenum">
              <a:rPr lang="en-US"/>
              <a:pPr>
                <a:defRPr/>
              </a:pPr>
              <a:t>‹#›</a:t>
            </a:fld>
            <a:endParaRPr lang="en-US" dirty="0"/>
          </a:p>
        </p:txBody>
      </p:sp>
    </p:spTree>
    <p:extLst>
      <p:ext uri="{BB962C8B-B14F-4D97-AF65-F5344CB8AC3E}">
        <p14:creationId xmlns:p14="http://schemas.microsoft.com/office/powerpoint/2010/main" val="25879777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a:t>www.iranphe.ir</a:t>
            </a:r>
          </a:p>
        </p:txBody>
      </p:sp>
      <p:sp>
        <p:nvSpPr>
          <p:cNvPr id="5" name="Slide Number Placeholder 5"/>
          <p:cNvSpPr>
            <a:spLocks noGrp="1"/>
          </p:cNvSpPr>
          <p:nvPr>
            <p:ph type="sldNum" sz="quarter" idx="12"/>
          </p:nvPr>
        </p:nvSpPr>
        <p:spPr/>
        <p:txBody>
          <a:bodyPr/>
          <a:lstStyle>
            <a:lvl1pPr>
              <a:defRPr/>
            </a:lvl1pPr>
          </a:lstStyle>
          <a:p>
            <a:pPr>
              <a:defRPr/>
            </a:pPr>
            <a:fld id="{9CB97CA4-8B4D-45C3-BE7D-D5F8276D6895}" type="slidenum">
              <a:rPr lang="en-US"/>
              <a:pPr>
                <a:defRPr/>
              </a:pPr>
              <a:t>‹#›</a:t>
            </a:fld>
            <a:endParaRPr lang="en-US" dirty="0"/>
          </a:p>
        </p:txBody>
      </p:sp>
    </p:spTree>
    <p:extLst>
      <p:ext uri="{BB962C8B-B14F-4D97-AF65-F5344CB8AC3E}">
        <p14:creationId xmlns:p14="http://schemas.microsoft.com/office/powerpoint/2010/main" val="35199092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B79B4C33-5197-4E85-81C5-CC4AA6CA25A7}" type="slidenum">
              <a:rPr lang="en-US"/>
              <a:pPr>
                <a:defRPr/>
              </a:pPr>
              <a:t>‹#›</a:t>
            </a:fld>
            <a:endParaRPr lang="en-US" dirty="0"/>
          </a:p>
        </p:txBody>
      </p:sp>
    </p:spTree>
    <p:extLst>
      <p:ext uri="{BB962C8B-B14F-4D97-AF65-F5344CB8AC3E}">
        <p14:creationId xmlns:p14="http://schemas.microsoft.com/office/powerpoint/2010/main" val="17711320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02798E64-7986-4F00-8BFB-2C8D409E9428}" type="slidenum">
              <a:rPr lang="en-US"/>
              <a:pPr>
                <a:defRPr/>
              </a:pPr>
              <a:t>‹#›</a:t>
            </a:fld>
            <a:endParaRPr lang="en-US" dirty="0"/>
          </a:p>
        </p:txBody>
      </p:sp>
    </p:spTree>
    <p:extLst>
      <p:ext uri="{BB962C8B-B14F-4D97-AF65-F5344CB8AC3E}">
        <p14:creationId xmlns:p14="http://schemas.microsoft.com/office/powerpoint/2010/main" val="3406056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D8FD0F2A-BF9A-4252-827E-B7C33A996F8F}" type="slidenum">
              <a:rPr lang="en-US"/>
              <a:pPr>
                <a:defRPr/>
              </a:pPr>
              <a:t>‹#›</a:t>
            </a:fld>
            <a:endParaRPr lang="en-US" dirty="0"/>
          </a:p>
        </p:txBody>
      </p:sp>
    </p:spTree>
    <p:extLst>
      <p:ext uri="{BB962C8B-B14F-4D97-AF65-F5344CB8AC3E}">
        <p14:creationId xmlns:p14="http://schemas.microsoft.com/office/powerpoint/2010/main" val="23633515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052F1390-666A-40F0-ABCA-BEFD6CA2A3B1}" type="slidenum">
              <a:rPr lang="en-US"/>
              <a:pPr>
                <a:defRPr/>
              </a:pPr>
              <a:t>‹#›</a:t>
            </a:fld>
            <a:endParaRPr lang="en-US" dirty="0"/>
          </a:p>
        </p:txBody>
      </p:sp>
    </p:spTree>
    <p:extLst>
      <p:ext uri="{BB962C8B-B14F-4D97-AF65-F5344CB8AC3E}">
        <p14:creationId xmlns:p14="http://schemas.microsoft.com/office/powerpoint/2010/main" val="9052397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a:t>www.iranphe.ir</a:t>
            </a:r>
          </a:p>
        </p:txBody>
      </p:sp>
      <p:sp>
        <p:nvSpPr>
          <p:cNvPr id="9" name="Slide Number Placeholder 5"/>
          <p:cNvSpPr>
            <a:spLocks noGrp="1"/>
          </p:cNvSpPr>
          <p:nvPr>
            <p:ph type="sldNum" sz="quarter" idx="12"/>
          </p:nvPr>
        </p:nvSpPr>
        <p:spPr/>
        <p:txBody>
          <a:bodyPr/>
          <a:lstStyle>
            <a:lvl1pPr>
              <a:defRPr/>
            </a:lvl1pPr>
          </a:lstStyle>
          <a:p>
            <a:pPr>
              <a:defRPr/>
            </a:pPr>
            <a:fld id="{84E0201A-809C-4748-B0F1-29AF5BAF31A6}" type="slidenum">
              <a:rPr lang="en-US"/>
              <a:pPr>
                <a:defRPr/>
              </a:pPr>
              <a:t>‹#›</a:t>
            </a:fld>
            <a:endParaRPr lang="en-US" dirty="0"/>
          </a:p>
        </p:txBody>
      </p:sp>
    </p:spTree>
    <p:extLst>
      <p:ext uri="{BB962C8B-B14F-4D97-AF65-F5344CB8AC3E}">
        <p14:creationId xmlns:p14="http://schemas.microsoft.com/office/powerpoint/2010/main" val="42608073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a:t>www.iranphe.ir</a:t>
            </a:r>
          </a:p>
        </p:txBody>
      </p:sp>
      <p:sp>
        <p:nvSpPr>
          <p:cNvPr id="5" name="Slide Number Placeholder 5"/>
          <p:cNvSpPr>
            <a:spLocks noGrp="1"/>
          </p:cNvSpPr>
          <p:nvPr>
            <p:ph type="sldNum" sz="quarter" idx="12"/>
          </p:nvPr>
        </p:nvSpPr>
        <p:spPr/>
        <p:txBody>
          <a:bodyPr/>
          <a:lstStyle>
            <a:lvl1pPr>
              <a:defRPr/>
            </a:lvl1pPr>
          </a:lstStyle>
          <a:p>
            <a:pPr>
              <a:defRPr/>
            </a:pPr>
            <a:fld id="{47205353-A524-4C15-A9EA-949E9CE9D36E}" type="slidenum">
              <a:rPr lang="en-US"/>
              <a:pPr>
                <a:defRPr/>
              </a:pPr>
              <a:t>‹#›</a:t>
            </a:fld>
            <a:endParaRPr lang="en-US" dirty="0"/>
          </a:p>
        </p:txBody>
      </p:sp>
    </p:spTree>
    <p:extLst>
      <p:ext uri="{BB962C8B-B14F-4D97-AF65-F5344CB8AC3E}">
        <p14:creationId xmlns:p14="http://schemas.microsoft.com/office/powerpoint/2010/main" val="264531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pPr>
              <a:defRPr/>
            </a:pPr>
            <a:fld id="{DEF758A3-0162-477D-B7D2-4256C997A997}" type="slidenum">
              <a:rPr lang="en-US"/>
              <a:pPr>
                <a:defRPr/>
              </a:pPr>
              <a:t>‹#›</a:t>
            </a:fld>
            <a:endParaRPr lang="en-US" dirty="0"/>
          </a:p>
        </p:txBody>
      </p:sp>
    </p:spTree>
    <p:extLst>
      <p:ext uri="{BB962C8B-B14F-4D97-AF65-F5344CB8AC3E}">
        <p14:creationId xmlns:p14="http://schemas.microsoft.com/office/powerpoint/2010/main" val="5239454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a:t>www.iranphe.ir</a:t>
            </a:r>
          </a:p>
        </p:txBody>
      </p:sp>
      <p:sp>
        <p:nvSpPr>
          <p:cNvPr id="4" name="Slide Number Placeholder 5"/>
          <p:cNvSpPr>
            <a:spLocks noGrp="1"/>
          </p:cNvSpPr>
          <p:nvPr>
            <p:ph type="sldNum" sz="quarter" idx="12"/>
          </p:nvPr>
        </p:nvSpPr>
        <p:spPr/>
        <p:txBody>
          <a:bodyPr/>
          <a:lstStyle>
            <a:lvl1pPr>
              <a:defRPr/>
            </a:lvl1pPr>
          </a:lstStyle>
          <a:p>
            <a:pPr>
              <a:defRPr/>
            </a:pPr>
            <a:fld id="{435156D8-EA41-41C9-B37A-F42DEAB2B583}" type="slidenum">
              <a:rPr lang="en-US"/>
              <a:pPr>
                <a:defRPr/>
              </a:pPr>
              <a:t>‹#›</a:t>
            </a:fld>
            <a:endParaRPr lang="en-US" dirty="0"/>
          </a:p>
        </p:txBody>
      </p:sp>
    </p:spTree>
    <p:extLst>
      <p:ext uri="{BB962C8B-B14F-4D97-AF65-F5344CB8AC3E}">
        <p14:creationId xmlns:p14="http://schemas.microsoft.com/office/powerpoint/2010/main" val="22053349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60BCB432-0C7F-451D-AA82-D1F3571C66D0}" type="slidenum">
              <a:rPr lang="en-US"/>
              <a:pPr>
                <a:defRPr/>
              </a:pPr>
              <a:t>‹#›</a:t>
            </a:fld>
            <a:endParaRPr lang="en-US" dirty="0"/>
          </a:p>
        </p:txBody>
      </p:sp>
    </p:spTree>
    <p:extLst>
      <p:ext uri="{BB962C8B-B14F-4D97-AF65-F5344CB8AC3E}">
        <p14:creationId xmlns:p14="http://schemas.microsoft.com/office/powerpoint/2010/main" val="12202151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7CD1673A-FAE3-4FA1-A699-E28A8E49E374}" type="slidenum">
              <a:rPr lang="en-US"/>
              <a:pPr>
                <a:defRPr/>
              </a:pPr>
              <a:t>‹#›</a:t>
            </a:fld>
            <a:endParaRPr lang="en-US" dirty="0"/>
          </a:p>
        </p:txBody>
      </p:sp>
    </p:spTree>
    <p:extLst>
      <p:ext uri="{BB962C8B-B14F-4D97-AF65-F5344CB8AC3E}">
        <p14:creationId xmlns:p14="http://schemas.microsoft.com/office/powerpoint/2010/main" val="12290755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9ED58DAD-1F3E-4E08-89F7-5B3A5856A664}" type="slidenum">
              <a:rPr lang="en-US"/>
              <a:pPr>
                <a:defRPr/>
              </a:pPr>
              <a:t>‹#›</a:t>
            </a:fld>
            <a:endParaRPr lang="en-US" dirty="0"/>
          </a:p>
        </p:txBody>
      </p:sp>
    </p:spTree>
    <p:extLst>
      <p:ext uri="{BB962C8B-B14F-4D97-AF65-F5344CB8AC3E}">
        <p14:creationId xmlns:p14="http://schemas.microsoft.com/office/powerpoint/2010/main" val="1036160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www.iranphe.ir</a:t>
            </a:r>
          </a:p>
        </p:txBody>
      </p:sp>
      <p:sp>
        <p:nvSpPr>
          <p:cNvPr id="6" name="Slide Number Placeholder 5"/>
          <p:cNvSpPr>
            <a:spLocks noGrp="1"/>
          </p:cNvSpPr>
          <p:nvPr>
            <p:ph type="sldNum" sz="quarter" idx="12"/>
          </p:nvPr>
        </p:nvSpPr>
        <p:spPr/>
        <p:txBody>
          <a:bodyPr/>
          <a:lstStyle>
            <a:lvl1pPr>
              <a:defRPr/>
            </a:lvl1pPr>
          </a:lstStyle>
          <a:p>
            <a:pPr>
              <a:defRPr/>
            </a:pPr>
            <a:fld id="{26B04F38-F75A-4FAE-9244-330898680D5C}" type="slidenum">
              <a:rPr lang="en-US"/>
              <a:pPr>
                <a:defRPr/>
              </a:pPr>
              <a:t>‹#›</a:t>
            </a:fld>
            <a:endParaRPr lang="en-US" dirty="0"/>
          </a:p>
        </p:txBody>
      </p:sp>
    </p:spTree>
    <p:extLst>
      <p:ext uri="{BB962C8B-B14F-4D97-AF65-F5344CB8AC3E}">
        <p14:creationId xmlns:p14="http://schemas.microsoft.com/office/powerpoint/2010/main" val="665124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it-I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it-IT">
                <a:solidFill>
                  <a:srgbClr val="000000"/>
                </a:solidFill>
              </a:rPr>
              <a:t>www.iranphe.ir</a:t>
            </a:r>
          </a:p>
        </p:txBody>
      </p:sp>
      <p:sp>
        <p:nvSpPr>
          <p:cNvPr id="6" name="Slide Number Placeholder 5"/>
          <p:cNvSpPr>
            <a:spLocks noGrp="1"/>
          </p:cNvSpPr>
          <p:nvPr>
            <p:ph type="sldNum" sz="quarter" idx="12"/>
          </p:nvPr>
        </p:nvSpPr>
        <p:spPr/>
        <p:txBody>
          <a:bodyPr/>
          <a:lstStyle>
            <a:lvl1pPr>
              <a:defRPr/>
            </a:lvl1pPr>
          </a:lstStyle>
          <a:p>
            <a:fld id="{2E1BB768-F413-4B4D-BC4A-7D63D96D6336}"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275913374"/>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it-I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it-IT">
                <a:solidFill>
                  <a:srgbClr val="000000"/>
                </a:solidFill>
              </a:rPr>
              <a:t>www.iranphe.ir</a:t>
            </a:r>
          </a:p>
        </p:txBody>
      </p:sp>
      <p:sp>
        <p:nvSpPr>
          <p:cNvPr id="6" name="Slide Number Placeholder 5"/>
          <p:cNvSpPr>
            <a:spLocks noGrp="1"/>
          </p:cNvSpPr>
          <p:nvPr>
            <p:ph type="sldNum" sz="quarter" idx="12"/>
          </p:nvPr>
        </p:nvSpPr>
        <p:spPr/>
        <p:txBody>
          <a:bodyPr/>
          <a:lstStyle>
            <a:lvl1pPr>
              <a:defRPr/>
            </a:lvl1pPr>
          </a:lstStyle>
          <a:p>
            <a:fld id="{BE473BC7-9082-4342-8D1C-B55C3556B22B}"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147615341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it-I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it-IT">
                <a:solidFill>
                  <a:srgbClr val="000000"/>
                </a:solidFill>
              </a:rPr>
              <a:t>www.iranphe.ir</a:t>
            </a:r>
          </a:p>
        </p:txBody>
      </p:sp>
      <p:sp>
        <p:nvSpPr>
          <p:cNvPr id="6" name="Slide Number Placeholder 5"/>
          <p:cNvSpPr>
            <a:spLocks noGrp="1"/>
          </p:cNvSpPr>
          <p:nvPr>
            <p:ph type="sldNum" sz="quarter" idx="12"/>
          </p:nvPr>
        </p:nvSpPr>
        <p:spPr/>
        <p:txBody>
          <a:bodyPr/>
          <a:lstStyle>
            <a:lvl1pPr>
              <a:defRPr/>
            </a:lvl1pPr>
          </a:lstStyle>
          <a:p>
            <a:fld id="{E1877BDC-5B4B-4B12-B32E-54DD6CA2B005}"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1634898993"/>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it-I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it-IT">
                <a:solidFill>
                  <a:srgbClr val="000000"/>
                </a:solidFill>
              </a:rPr>
              <a:t>www.iranphe.ir</a:t>
            </a:r>
          </a:p>
        </p:txBody>
      </p:sp>
      <p:sp>
        <p:nvSpPr>
          <p:cNvPr id="7" name="Slide Number Placeholder 6"/>
          <p:cNvSpPr>
            <a:spLocks noGrp="1"/>
          </p:cNvSpPr>
          <p:nvPr>
            <p:ph type="sldNum" sz="quarter" idx="12"/>
          </p:nvPr>
        </p:nvSpPr>
        <p:spPr/>
        <p:txBody>
          <a:bodyPr/>
          <a:lstStyle>
            <a:lvl1pPr>
              <a:defRPr/>
            </a:lvl1pPr>
          </a:lstStyle>
          <a:p>
            <a:fld id="{C03ECF40-7C42-49E4-8C0E-5A9858FD3D30}"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3462961099"/>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it-IT">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it-IT">
                <a:solidFill>
                  <a:srgbClr val="000000"/>
                </a:solidFill>
              </a:rPr>
              <a:t>www.iranphe.ir</a:t>
            </a:r>
          </a:p>
        </p:txBody>
      </p:sp>
      <p:sp>
        <p:nvSpPr>
          <p:cNvPr id="9" name="Slide Number Placeholder 8"/>
          <p:cNvSpPr>
            <a:spLocks noGrp="1"/>
          </p:cNvSpPr>
          <p:nvPr>
            <p:ph type="sldNum" sz="quarter" idx="12"/>
          </p:nvPr>
        </p:nvSpPr>
        <p:spPr/>
        <p:txBody>
          <a:bodyPr/>
          <a:lstStyle>
            <a:lvl1pPr>
              <a:defRPr/>
            </a:lvl1pPr>
          </a:lstStyle>
          <a:p>
            <a:fld id="{C16A25D4-11CA-44AB-9AAF-DA894CD1DF4E}"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303775075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a:xfrm>
            <a:off x="-627856" y="548680"/>
            <a:ext cx="2895600" cy="365125"/>
          </a:xfrm>
        </p:spPr>
        <p:txBody>
          <a:bodyPr/>
          <a:lstStyle>
            <a:lvl1pPr>
              <a:defRPr sz="1600">
                <a:solidFill>
                  <a:schemeClr val="tx1"/>
                </a:solidFill>
              </a:defRPr>
            </a:lvl1pPr>
          </a:lstStyle>
          <a:p>
            <a:pPr>
              <a:defRPr/>
            </a:pPr>
            <a:r>
              <a:rPr lang="en-US" dirty="0"/>
              <a:t>www.iranphe.ir</a:t>
            </a:r>
          </a:p>
        </p:txBody>
      </p:sp>
      <p:sp>
        <p:nvSpPr>
          <p:cNvPr id="7" name="Slide Number Placeholder 5"/>
          <p:cNvSpPr>
            <a:spLocks noGrp="1"/>
          </p:cNvSpPr>
          <p:nvPr>
            <p:ph type="sldNum" sz="quarter" idx="12"/>
          </p:nvPr>
        </p:nvSpPr>
        <p:spPr/>
        <p:txBody>
          <a:bodyPr/>
          <a:lstStyle>
            <a:lvl1pPr>
              <a:defRPr/>
            </a:lvl1pPr>
          </a:lstStyle>
          <a:p>
            <a:pPr>
              <a:defRPr/>
            </a:pPr>
            <a:fld id="{68A40961-76B7-4C0F-BAEB-D5FB20403738}" type="slidenum">
              <a:rPr lang="en-US"/>
              <a:pPr>
                <a:defRPr/>
              </a:pPr>
              <a:t>‹#›</a:t>
            </a:fld>
            <a:endParaRPr lang="en-US" dirty="0"/>
          </a:p>
        </p:txBody>
      </p:sp>
    </p:spTree>
    <p:extLst>
      <p:ext uri="{BB962C8B-B14F-4D97-AF65-F5344CB8AC3E}">
        <p14:creationId xmlns:p14="http://schemas.microsoft.com/office/powerpoint/2010/main" val="3706941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it-IT">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it-IT">
                <a:solidFill>
                  <a:srgbClr val="000000"/>
                </a:solidFill>
              </a:rPr>
              <a:t>www.iranphe.ir</a:t>
            </a:r>
          </a:p>
        </p:txBody>
      </p:sp>
      <p:sp>
        <p:nvSpPr>
          <p:cNvPr id="5" name="Slide Number Placeholder 4"/>
          <p:cNvSpPr>
            <a:spLocks noGrp="1"/>
          </p:cNvSpPr>
          <p:nvPr>
            <p:ph type="sldNum" sz="quarter" idx="12"/>
          </p:nvPr>
        </p:nvSpPr>
        <p:spPr/>
        <p:txBody>
          <a:bodyPr/>
          <a:lstStyle>
            <a:lvl1pPr>
              <a:defRPr/>
            </a:lvl1pPr>
          </a:lstStyle>
          <a:p>
            <a:fld id="{0360C09B-BBED-4085-9604-C1F4ADEE00F4}"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2414105117"/>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it-IT">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it-IT">
                <a:solidFill>
                  <a:srgbClr val="000000"/>
                </a:solidFill>
              </a:rPr>
              <a:t>www.iranphe.ir</a:t>
            </a:r>
          </a:p>
        </p:txBody>
      </p:sp>
      <p:sp>
        <p:nvSpPr>
          <p:cNvPr id="4" name="Slide Number Placeholder 3"/>
          <p:cNvSpPr>
            <a:spLocks noGrp="1"/>
          </p:cNvSpPr>
          <p:nvPr>
            <p:ph type="sldNum" sz="quarter" idx="12"/>
          </p:nvPr>
        </p:nvSpPr>
        <p:spPr/>
        <p:txBody>
          <a:bodyPr/>
          <a:lstStyle>
            <a:lvl1pPr>
              <a:defRPr/>
            </a:lvl1pPr>
          </a:lstStyle>
          <a:p>
            <a:fld id="{5F50DAA6-DD17-4285-B301-0AC0EE653807}"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464295796"/>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it-I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it-IT">
                <a:solidFill>
                  <a:srgbClr val="000000"/>
                </a:solidFill>
              </a:rPr>
              <a:t>www.iranphe.ir</a:t>
            </a:r>
          </a:p>
        </p:txBody>
      </p:sp>
      <p:sp>
        <p:nvSpPr>
          <p:cNvPr id="7" name="Slide Number Placeholder 6"/>
          <p:cNvSpPr>
            <a:spLocks noGrp="1"/>
          </p:cNvSpPr>
          <p:nvPr>
            <p:ph type="sldNum" sz="quarter" idx="12"/>
          </p:nvPr>
        </p:nvSpPr>
        <p:spPr/>
        <p:txBody>
          <a:bodyPr/>
          <a:lstStyle>
            <a:lvl1pPr>
              <a:defRPr/>
            </a:lvl1pPr>
          </a:lstStyle>
          <a:p>
            <a:fld id="{FA4DEBF7-9042-4012-A3E3-8CB82B25BE32}"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93328113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it-IT">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it-IT">
                <a:solidFill>
                  <a:srgbClr val="000000"/>
                </a:solidFill>
              </a:rPr>
              <a:t>www.iranphe.ir</a:t>
            </a:r>
          </a:p>
        </p:txBody>
      </p:sp>
      <p:sp>
        <p:nvSpPr>
          <p:cNvPr id="7" name="Slide Number Placeholder 6"/>
          <p:cNvSpPr>
            <a:spLocks noGrp="1"/>
          </p:cNvSpPr>
          <p:nvPr>
            <p:ph type="sldNum" sz="quarter" idx="12"/>
          </p:nvPr>
        </p:nvSpPr>
        <p:spPr/>
        <p:txBody>
          <a:bodyPr/>
          <a:lstStyle>
            <a:lvl1pPr>
              <a:defRPr/>
            </a:lvl1pPr>
          </a:lstStyle>
          <a:p>
            <a:fld id="{78BD2863-06B3-488D-AD47-C856B0D8EF46}"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3297984728"/>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it-I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it-IT">
                <a:solidFill>
                  <a:srgbClr val="000000"/>
                </a:solidFill>
              </a:rPr>
              <a:t>www.iranphe.ir</a:t>
            </a:r>
          </a:p>
        </p:txBody>
      </p:sp>
      <p:sp>
        <p:nvSpPr>
          <p:cNvPr id="6" name="Slide Number Placeholder 5"/>
          <p:cNvSpPr>
            <a:spLocks noGrp="1"/>
          </p:cNvSpPr>
          <p:nvPr>
            <p:ph type="sldNum" sz="quarter" idx="12"/>
          </p:nvPr>
        </p:nvSpPr>
        <p:spPr/>
        <p:txBody>
          <a:bodyPr/>
          <a:lstStyle>
            <a:lvl1pPr>
              <a:defRPr/>
            </a:lvl1pPr>
          </a:lstStyle>
          <a:p>
            <a:fld id="{0273EC41-324D-4A78-B371-F93885544BAD}"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2617350479"/>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it-IT">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it-IT">
                <a:solidFill>
                  <a:srgbClr val="000000"/>
                </a:solidFill>
              </a:rPr>
              <a:t>www.iranphe.ir</a:t>
            </a:r>
          </a:p>
        </p:txBody>
      </p:sp>
      <p:sp>
        <p:nvSpPr>
          <p:cNvPr id="6" name="Slide Number Placeholder 5"/>
          <p:cNvSpPr>
            <a:spLocks noGrp="1"/>
          </p:cNvSpPr>
          <p:nvPr>
            <p:ph type="sldNum" sz="quarter" idx="12"/>
          </p:nvPr>
        </p:nvSpPr>
        <p:spPr/>
        <p:txBody>
          <a:bodyPr/>
          <a:lstStyle>
            <a:lvl1pPr>
              <a:defRPr/>
            </a:lvl1pPr>
          </a:lstStyle>
          <a:p>
            <a:fld id="{AEB72D61-8520-4D9B-A0DC-E0743834B9C5}" type="slidenum">
              <a:rPr lang="it-IT">
                <a:solidFill>
                  <a:srgbClr val="000000"/>
                </a:solidFill>
              </a:rPr>
              <a:pPr/>
              <a:t>‹#›</a:t>
            </a:fld>
            <a:endParaRPr lang="it-IT">
              <a:solidFill>
                <a:srgbClr val="000000"/>
              </a:solidFill>
            </a:endParaRPr>
          </a:p>
        </p:txBody>
      </p:sp>
    </p:spTree>
    <p:extLst>
      <p:ext uri="{BB962C8B-B14F-4D97-AF65-F5344CB8AC3E}">
        <p14:creationId xmlns:p14="http://schemas.microsoft.com/office/powerpoint/2010/main" val="316206975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67E0B86-5617-4C74-B978-4E816ACDD716}" type="slidenum">
              <a:rPr lang="en-US"/>
              <a:pPr>
                <a:defRPr/>
              </a:pPr>
              <a:t>‹#›</a:t>
            </a:fld>
            <a:endParaRPr lang="en-US" dirty="0"/>
          </a:p>
        </p:txBody>
      </p:sp>
      <p:sp>
        <p:nvSpPr>
          <p:cNvPr id="10" name="Footer Placeholder 4"/>
          <p:cNvSpPr txBox="1">
            <a:spLocks/>
          </p:cNvSpPr>
          <p:nvPr userDrawn="1"/>
        </p:nvSpPr>
        <p:spPr>
          <a:xfrm>
            <a:off x="-627856" y="548680"/>
            <a:ext cx="28956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600"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US" dirty="0"/>
              <a:t>www.iranphe.ir</a:t>
            </a:r>
          </a:p>
        </p:txBody>
      </p:sp>
    </p:spTree>
    <p:extLst>
      <p:ext uri="{BB962C8B-B14F-4D97-AF65-F5344CB8AC3E}">
        <p14:creationId xmlns:p14="http://schemas.microsoft.com/office/powerpoint/2010/main" val="2808397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92001A85-24EF-4256-96A0-F2B8E11DCB38}" type="slidenum">
              <a:rPr lang="en-US"/>
              <a:pPr>
                <a:defRPr/>
              </a:pPr>
              <a:t>‹#›</a:t>
            </a:fld>
            <a:endParaRPr lang="en-US" dirty="0"/>
          </a:p>
        </p:txBody>
      </p:sp>
      <p:sp>
        <p:nvSpPr>
          <p:cNvPr id="6" name="Footer Placeholder 4"/>
          <p:cNvSpPr txBox="1">
            <a:spLocks/>
          </p:cNvSpPr>
          <p:nvPr userDrawn="1"/>
        </p:nvSpPr>
        <p:spPr>
          <a:xfrm>
            <a:off x="-627856" y="548680"/>
            <a:ext cx="28956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600"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US" dirty="0"/>
              <a:t>www.iranphe.ir</a:t>
            </a:r>
          </a:p>
        </p:txBody>
      </p:sp>
    </p:spTree>
    <p:extLst>
      <p:ext uri="{BB962C8B-B14F-4D97-AF65-F5344CB8AC3E}">
        <p14:creationId xmlns:p14="http://schemas.microsoft.com/office/powerpoint/2010/main" val="1431366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BB21933-F636-4228-87E9-BF4266F4C065}" type="slidenum">
              <a:rPr lang="en-US"/>
              <a:pPr>
                <a:defRPr/>
              </a:pPr>
              <a:t>‹#›</a:t>
            </a:fld>
            <a:endParaRPr lang="en-US" dirty="0"/>
          </a:p>
        </p:txBody>
      </p:sp>
      <p:sp>
        <p:nvSpPr>
          <p:cNvPr id="5" name="Footer Placeholder 4"/>
          <p:cNvSpPr txBox="1">
            <a:spLocks/>
          </p:cNvSpPr>
          <p:nvPr userDrawn="1"/>
        </p:nvSpPr>
        <p:spPr>
          <a:xfrm>
            <a:off x="-627856" y="548680"/>
            <a:ext cx="28956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600"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US" dirty="0"/>
              <a:t>www.iranphe.ir</a:t>
            </a:r>
          </a:p>
        </p:txBody>
      </p:sp>
    </p:spTree>
    <p:extLst>
      <p:ext uri="{BB962C8B-B14F-4D97-AF65-F5344CB8AC3E}">
        <p14:creationId xmlns:p14="http://schemas.microsoft.com/office/powerpoint/2010/main" val="3789557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8AAC586-2BAC-4B5E-8A77-34E4E3C02304}" type="slidenum">
              <a:rPr lang="en-US"/>
              <a:pPr>
                <a:defRPr/>
              </a:pPr>
              <a:t>‹#›</a:t>
            </a:fld>
            <a:endParaRPr lang="en-US" dirty="0"/>
          </a:p>
        </p:txBody>
      </p:sp>
      <p:sp>
        <p:nvSpPr>
          <p:cNvPr id="8" name="Footer Placeholder 4"/>
          <p:cNvSpPr txBox="1">
            <a:spLocks/>
          </p:cNvSpPr>
          <p:nvPr userDrawn="1"/>
        </p:nvSpPr>
        <p:spPr>
          <a:xfrm>
            <a:off x="-627856" y="548680"/>
            <a:ext cx="28956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600"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US" dirty="0"/>
              <a:t>www.iranphe.ir</a:t>
            </a:r>
          </a:p>
        </p:txBody>
      </p:sp>
    </p:spTree>
    <p:extLst>
      <p:ext uri="{BB962C8B-B14F-4D97-AF65-F5344CB8AC3E}">
        <p14:creationId xmlns:p14="http://schemas.microsoft.com/office/powerpoint/2010/main" val="1748344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B65B9F-E5DA-440D-87C8-6DBDF344416D}" type="slidenum">
              <a:rPr lang="en-US"/>
              <a:pPr>
                <a:defRPr/>
              </a:pPr>
              <a:t>‹#›</a:t>
            </a:fld>
            <a:endParaRPr lang="en-US" dirty="0"/>
          </a:p>
        </p:txBody>
      </p:sp>
    </p:spTree>
    <p:extLst>
      <p:ext uri="{BB962C8B-B14F-4D97-AF65-F5344CB8AC3E}">
        <p14:creationId xmlns:p14="http://schemas.microsoft.com/office/powerpoint/2010/main" val="178051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jpe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dirty="0"/>
              <a:t>www.iranphe.ir</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34578E3-91EA-4B06-905F-71355A3E6EBE}" type="slidenum">
              <a:rPr lang="en-US"/>
              <a:pPr>
                <a:defRPr/>
              </a:pPr>
              <a:t>‹#›</a:t>
            </a:fld>
            <a:endParaRPr lang="en-US" dirty="0"/>
          </a:p>
        </p:txBody>
      </p:sp>
      <p:pic>
        <p:nvPicPr>
          <p:cNvPr id="3074" name="Picture 2"/>
          <p:cNvPicPr>
            <a:picLocks noChangeAspect="1" noChangeArrowheads="1"/>
          </p:cNvPicPr>
          <p:nvPr userDrawn="1"/>
        </p:nvPicPr>
        <p:blipFill>
          <a:blip r:embed="rId14">
            <a:extLst>
              <a:ext uri="{28A0092B-C50C-407E-A947-70E740481C1C}">
                <a14:useLocalDpi xmlns:a14="http://schemas.microsoft.com/office/drawing/2010/main" val="0"/>
              </a:ext>
            </a:extLst>
          </a:blip>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userDrawn="1"/>
        </p:nvSpPr>
        <p:spPr>
          <a:xfrm>
            <a:off x="612639" y="6537997"/>
            <a:ext cx="7991809" cy="338554"/>
          </a:xfrm>
          <a:prstGeom prst="rect">
            <a:avLst/>
          </a:prstGeom>
          <a:noFill/>
          <a:ln>
            <a:no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fa-IR" sz="1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B Titr" pitchFamily="2" charset="-78"/>
              </a:rPr>
              <a:t>ارائه مدل كشف دانش براي داده</a:t>
            </a:r>
            <a:r>
              <a:rPr lang="fa-IR" sz="1600" b="1" baseline="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B Titr" pitchFamily="2" charset="-78"/>
              </a:rPr>
              <a:t> هاي جمعيت با رويكرد داده كاوي</a:t>
            </a:r>
            <a:endParaRPr lang="en-US" sz="1600" dirty="0">
              <a:effectLst>
                <a:outerShdw blurRad="41275" dist="20320" dir="1800000" algn="tl" rotWithShape="0">
                  <a:srgbClr val="000000">
                    <a:alpha val="40000"/>
                  </a:srgbClr>
                </a:outerShdw>
              </a:effectLst>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dirty="0"/>
              <a:t>www.iranphe.ir</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B732D81-4924-4408-9060-7BA76844D3B6}" type="slidenum">
              <a:rPr lang="en-US"/>
              <a:pPr>
                <a:defRPr/>
              </a:pPr>
              <a:t>‹#›</a:t>
            </a:fld>
            <a:endParaRPr lang="en-US" dirty="0"/>
          </a:p>
        </p:txBody>
      </p:sp>
      <p:pic>
        <p:nvPicPr>
          <p:cNvPr id="4098"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userDrawn="1"/>
        </p:nvSpPr>
        <p:spPr>
          <a:xfrm>
            <a:off x="1295400" y="149423"/>
            <a:ext cx="6705600" cy="30777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رابطه </a:t>
            </a:r>
            <a:r>
              <a:rPr lang="fa-IR" sz="1400" b="1" dirty="0">
                <a:ln w="12700">
                  <a:solidFill>
                    <a:schemeClr val="tx2">
                      <a:satMod val="155000"/>
                    </a:schemeClr>
                  </a:solidFill>
                  <a:prstDash val="solid"/>
                </a:ln>
                <a:solidFill>
                  <a:srgbClr val="FFFF00"/>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مدیریت زمان </a:t>
            </a:r>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و </a:t>
            </a:r>
            <a:r>
              <a:rPr lang="fa-IR" sz="1400" b="1" dirty="0">
                <a:ln w="12700">
                  <a:solidFill>
                    <a:schemeClr val="tx2">
                      <a:satMod val="155000"/>
                    </a:schemeClr>
                  </a:solidFill>
                  <a:prstDash val="solid"/>
                </a:ln>
                <a:solidFill>
                  <a:srgbClr val="FFFF00"/>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فرسودگی شغلی </a:t>
            </a:r>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مدیران و</a:t>
            </a:r>
            <a:r>
              <a:rPr lang="fa-IR" sz="1400" b="1" dirty="0">
                <a:ln w="12700">
                  <a:solidFill>
                    <a:schemeClr val="tx2">
                      <a:satMod val="155000"/>
                    </a:schemeClr>
                  </a:solidFill>
                  <a:prstDash val="solid"/>
                </a:ln>
                <a:solidFill>
                  <a:srgbClr val="FFFF00"/>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 </a:t>
            </a:r>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کارکنان ادارات ورزش و جوانان استان البرز </a:t>
            </a:r>
            <a:endParaRPr lang="en-US" sz="1400"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dirty="0"/>
              <a:t>www.iranphe.ir</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25734C14-73BE-4BA6-ADDD-E9D2D0E467D3}" type="slidenum">
              <a:rPr lang="en-US"/>
              <a:pPr>
                <a:defRPr/>
              </a:pPr>
              <a:t>‹#›</a:t>
            </a:fld>
            <a:endParaRPr lang="en-US" dirty="0"/>
          </a:p>
        </p:txBody>
      </p:sp>
      <p:pic>
        <p:nvPicPr>
          <p:cNvPr id="5122"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userDrawn="1"/>
        </p:nvSpPr>
        <p:spPr>
          <a:xfrm>
            <a:off x="1295400" y="149423"/>
            <a:ext cx="6705600" cy="30777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رابطه </a:t>
            </a:r>
            <a:r>
              <a:rPr lang="fa-IR" sz="1400" b="1" dirty="0">
                <a:ln w="12700">
                  <a:solidFill>
                    <a:schemeClr val="tx2">
                      <a:satMod val="155000"/>
                    </a:schemeClr>
                  </a:solidFill>
                  <a:prstDash val="solid"/>
                </a:ln>
                <a:solidFill>
                  <a:srgbClr val="FFFF00"/>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مدیریت زمان </a:t>
            </a:r>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و </a:t>
            </a:r>
            <a:r>
              <a:rPr lang="fa-IR" sz="1400" b="1" dirty="0">
                <a:ln w="12700">
                  <a:solidFill>
                    <a:schemeClr val="tx2">
                      <a:satMod val="155000"/>
                    </a:schemeClr>
                  </a:solidFill>
                  <a:prstDash val="solid"/>
                </a:ln>
                <a:solidFill>
                  <a:srgbClr val="FFFF00"/>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فرسودگی شغلی </a:t>
            </a:r>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مدیران و</a:t>
            </a:r>
            <a:r>
              <a:rPr lang="fa-IR" sz="1400" b="1" dirty="0">
                <a:ln w="12700">
                  <a:solidFill>
                    <a:schemeClr val="tx2">
                      <a:satMod val="155000"/>
                    </a:schemeClr>
                  </a:solidFill>
                  <a:prstDash val="solid"/>
                </a:ln>
                <a:solidFill>
                  <a:srgbClr val="FFFF00"/>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 </a:t>
            </a:r>
            <a:r>
              <a:rPr lang="fa-IR" sz="1400" b="1" dirty="0">
                <a:ln w="12700">
                  <a:solidFill>
                    <a:schemeClr val="tx2">
                      <a:satMod val="155000"/>
                    </a:schemeClr>
                  </a:solidFill>
                  <a:prstDash val="solid"/>
                </a:ln>
                <a:solidFill>
                  <a:schemeClr val="bg2">
                    <a:tint val="85000"/>
                    <a:satMod val="155000"/>
                  </a:schemeClr>
                </a:solidFill>
                <a:effectLst>
                  <a:glow rad="139700">
                    <a:schemeClr val="accent2">
                      <a:satMod val="175000"/>
                      <a:alpha val="40000"/>
                    </a:schemeClr>
                  </a:glow>
                  <a:outerShdw blurRad="41275" dist="20320" dir="1800000" algn="tl" rotWithShape="0">
                    <a:srgbClr val="000000">
                      <a:alpha val="40000"/>
                    </a:srgbClr>
                  </a:outerShdw>
                </a:effectLst>
                <a:cs typeface="B Titr" pitchFamily="2" charset="-78"/>
              </a:rPr>
              <a:t>کارکنان ادارات ورزش و جوانان استان البرز </a:t>
            </a:r>
            <a:endParaRPr lang="en-US" sz="1400"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it-IT">
              <a:solidFill>
                <a:srgbClr val="000000"/>
              </a:solidFill>
              <a:latin typeface="Times New Roman" pitchFamily="18" charset="0"/>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it-IT">
                <a:solidFill>
                  <a:srgbClr val="000000"/>
                </a:solidFill>
                <a:latin typeface="Times New Roman" pitchFamily="18" charset="0"/>
                <a:cs typeface="+mn-cs"/>
              </a:rPr>
              <a:t>www.iranphe.ir</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774503D-7587-467E-AFC3-2BAF818653FC}" type="slidenum">
              <a:rPr lang="it-IT" smtClean="0">
                <a:solidFill>
                  <a:srgbClr val="000000"/>
                </a:solidFill>
                <a:latin typeface="Times New Roman" pitchFamily="18" charset="0"/>
                <a:cs typeface="+mn-cs"/>
              </a:rPr>
              <a:pPr/>
              <a:t>‹#›</a:t>
            </a:fld>
            <a:endParaRPr lang="it-IT">
              <a:solidFill>
                <a:srgbClr val="000000"/>
              </a:solidFill>
              <a:latin typeface="Times New Roman" pitchFamily="18" charset="0"/>
              <a:cs typeface="+mn-cs"/>
            </a:endParaRPr>
          </a:p>
        </p:txBody>
      </p:sp>
    </p:spTree>
    <p:extLst>
      <p:ext uri="{BB962C8B-B14F-4D97-AF65-F5344CB8AC3E}">
        <p14:creationId xmlns:p14="http://schemas.microsoft.com/office/powerpoint/2010/main" val="357274809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6.xml"/><Relationship Id="rId1" Type="http://schemas.openxmlformats.org/officeDocument/2006/relationships/tags" Target="../tags/tag1.xml"/><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899592" y="3670254"/>
            <a:ext cx="7848872" cy="2308324"/>
          </a:xfrm>
          <a:prstGeom prst="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b="1" dirty="0">
                <a:solidFill>
                  <a:schemeClr val="bg2"/>
                </a:solidFill>
              </a:rPr>
              <a:t> </a:t>
            </a:r>
            <a:endParaRPr lang="en-US" dirty="0">
              <a:solidFill>
                <a:schemeClr val="bg2"/>
              </a:solidFill>
            </a:endParaRPr>
          </a:p>
          <a:p>
            <a:pPr algn="ctr"/>
            <a:r>
              <a:rPr lang="en-US" b="1" dirty="0">
                <a:solidFill>
                  <a:schemeClr val="bg2"/>
                </a:solidFill>
              </a:rPr>
              <a:t> </a:t>
            </a:r>
            <a:endParaRPr lang="en-US" dirty="0">
              <a:solidFill>
                <a:schemeClr val="bg2"/>
              </a:solidFill>
            </a:endParaRPr>
          </a:p>
          <a:p>
            <a:pPr algn="ctr"/>
            <a:r>
              <a:rPr lang="en-US" b="1" dirty="0">
                <a:solidFill>
                  <a:schemeClr val="bg1"/>
                </a:solidFill>
                <a:cs typeface="B Mitra" panose="00000400000000000000" pitchFamily="2" charset="-78"/>
              </a:rPr>
              <a:t>Technical Seminar on Legal Framework for Civil Registration, Vital Statistics and Identity Management Systems </a:t>
            </a:r>
          </a:p>
          <a:p>
            <a:pPr algn="ctr"/>
            <a:r>
              <a:rPr lang="en-US" b="1" dirty="0">
                <a:solidFill>
                  <a:schemeClr val="bg1"/>
                </a:solidFill>
                <a:cs typeface="B Mitra" panose="00000400000000000000" pitchFamily="2" charset="-78"/>
              </a:rPr>
              <a:t>Manila, Philippines </a:t>
            </a:r>
          </a:p>
          <a:p>
            <a:pPr algn="ctr"/>
            <a:r>
              <a:rPr lang="en-US" b="1" dirty="0">
                <a:solidFill>
                  <a:schemeClr val="bg1"/>
                </a:solidFill>
                <a:cs typeface="B Mitra" panose="00000400000000000000" pitchFamily="2" charset="-78"/>
              </a:rPr>
              <a:t>17 - 19 July 2017</a:t>
            </a:r>
          </a:p>
          <a:p>
            <a:pPr algn="ctr" fontAlgn="auto">
              <a:lnSpc>
                <a:spcPct val="200000"/>
              </a:lnSpc>
              <a:spcBef>
                <a:spcPts val="0"/>
              </a:spcBef>
              <a:spcAft>
                <a:spcPts val="0"/>
              </a:spcAft>
              <a:defRPr/>
            </a:pPr>
            <a:r>
              <a:rPr lang="en-US" b="1" spc="50" dirty="0">
                <a:ln w="11430"/>
                <a:solidFill>
                  <a:schemeClr val="bg2"/>
                </a:solidFill>
                <a:effectLst>
                  <a:outerShdw blurRad="76200" dist="50800" dir="5400000" algn="tl" rotWithShape="0">
                    <a:srgbClr val="000000">
                      <a:alpha val="65000"/>
                    </a:srgbClr>
                  </a:outerShdw>
                </a:effectLst>
                <a:cs typeface="B Titr" pitchFamily="2" charset="-78"/>
              </a:rPr>
              <a:t>Statistical Centre of Iran</a:t>
            </a:r>
            <a:endParaRPr lang="fa-IR" b="1" spc="50" dirty="0">
              <a:ln w="11430"/>
              <a:solidFill>
                <a:schemeClr val="bg2"/>
              </a:solidFill>
              <a:effectLst>
                <a:outerShdw blurRad="76200" dist="50800" dir="5400000" algn="tl" rotWithShape="0">
                  <a:srgbClr val="000000">
                    <a:alpha val="65000"/>
                  </a:srgbClr>
                </a:outerShdw>
              </a:effectLst>
              <a:cs typeface="B Titr" pitchFamily="2" charset="-78"/>
            </a:endParaRPr>
          </a:p>
        </p:txBody>
      </p:sp>
      <p:sp>
        <p:nvSpPr>
          <p:cNvPr id="2" name="Title 1"/>
          <p:cNvSpPr>
            <a:spLocks noGrp="1"/>
          </p:cNvSpPr>
          <p:nvPr>
            <p:ph type="title"/>
          </p:nvPr>
        </p:nvSpPr>
        <p:spPr>
          <a:xfrm>
            <a:off x="611560" y="1391823"/>
            <a:ext cx="8229600" cy="1749145"/>
          </a:xfrm>
        </p:spPr>
        <p:style>
          <a:lnRef idx="2">
            <a:schemeClr val="accent4">
              <a:shade val="50000"/>
            </a:schemeClr>
          </a:lnRef>
          <a:fillRef idx="1">
            <a:schemeClr val="accent4"/>
          </a:fillRef>
          <a:effectRef idx="0">
            <a:schemeClr val="accent4"/>
          </a:effectRef>
          <a:fontRef idx="minor">
            <a:schemeClr val="lt1"/>
          </a:fontRef>
        </p:style>
        <p:txBody>
          <a:bodyPr rtlCol="0" anchor="b">
            <a:noAutofit/>
          </a:bodyPr>
          <a:lstStyle/>
          <a:p>
            <a:pPr rtl="1">
              <a:defRPr/>
            </a:pPr>
            <a:r>
              <a:rPr lang="en-US" sz="2800" b="1" dirty="0">
                <a:ln w="11430"/>
                <a:solidFill>
                  <a:srgbClr val="FFFF00"/>
                </a:solidFill>
                <a:effectLst>
                  <a:outerShdw blurRad="50800" dist="39000" dir="5460000" algn="tl">
                    <a:srgbClr val="000000">
                      <a:alpha val="38000"/>
                    </a:srgbClr>
                  </a:outerShdw>
                </a:effectLst>
                <a:cs typeface="B Titr" pitchFamily="2" charset="-78"/>
              </a:rPr>
              <a:t>Register and change the address </a:t>
            </a:r>
            <a:br>
              <a:rPr lang="fa-IR" sz="2800" b="1" dirty="0">
                <a:ln w="11430"/>
                <a:solidFill>
                  <a:srgbClr val="FFFF00"/>
                </a:solidFill>
                <a:effectLst>
                  <a:outerShdw blurRad="50800" dist="39000" dir="5460000" algn="tl">
                    <a:srgbClr val="000000">
                      <a:alpha val="38000"/>
                    </a:srgbClr>
                  </a:outerShdw>
                </a:effectLst>
                <a:cs typeface="B Titr" pitchFamily="2" charset="-78"/>
              </a:rPr>
            </a:br>
            <a:br>
              <a:rPr lang="fa-IR" sz="2800" b="1" dirty="0">
                <a:ln w="11430"/>
                <a:solidFill>
                  <a:srgbClr val="FFFF00"/>
                </a:solidFill>
                <a:effectLst>
                  <a:outerShdw blurRad="50800" dist="39000" dir="5460000" algn="tl">
                    <a:srgbClr val="000000">
                      <a:alpha val="38000"/>
                    </a:srgbClr>
                  </a:outerShdw>
                </a:effectLst>
                <a:cs typeface="B Titr" pitchFamily="2" charset="-78"/>
              </a:rPr>
            </a:br>
            <a:r>
              <a:rPr lang="en-US" sz="2800" b="1" dirty="0">
                <a:ln w="11430"/>
                <a:solidFill>
                  <a:srgbClr val="FFFF00"/>
                </a:solidFill>
                <a:effectLst>
                  <a:outerShdw blurRad="50800" dist="39000" dir="5460000" algn="tl">
                    <a:srgbClr val="000000">
                      <a:alpha val="38000"/>
                    </a:srgbClr>
                  </a:outerShdw>
                </a:effectLst>
                <a:cs typeface="B Titr" pitchFamily="2" charset="-78"/>
              </a:rPr>
              <a:t>Iran's actions</a:t>
            </a:r>
            <a:endParaRPr lang="fa-IR" sz="2000" dirty="0">
              <a:solidFill>
                <a:srgbClr val="FFC000"/>
              </a:solidFill>
              <a:cs typeface="B Homa" pitchFamily="2" charset="-78"/>
            </a:endParaRPr>
          </a:p>
        </p:txBody>
      </p:sp>
      <p:sp>
        <p:nvSpPr>
          <p:cNvPr id="4" name="TextBox 3"/>
          <p:cNvSpPr txBox="1"/>
          <p:nvPr/>
        </p:nvSpPr>
        <p:spPr>
          <a:xfrm>
            <a:off x="1043608" y="690886"/>
            <a:ext cx="7239000" cy="523220"/>
          </a:xfrm>
          <a:prstGeom prst="rect">
            <a:avLst/>
          </a:prstGeom>
          <a:noFill/>
        </p:spPr>
        <p:txBody>
          <a:bodyPr wrap="square" rtlCol="0">
            <a:spAutoFit/>
          </a:bodyPr>
          <a:lstStyle/>
          <a:p>
            <a:pPr algn="ctr"/>
            <a:r>
              <a:rPr lang="en-US" sz="2800" b="1" dirty="0">
                <a:ln w="22225">
                  <a:solidFill>
                    <a:schemeClr val="accent2"/>
                  </a:solidFill>
                  <a:prstDash val="solid"/>
                </a:ln>
                <a:solidFill>
                  <a:schemeClr val="accent2">
                    <a:lumMod val="60000"/>
                    <a:lumOff val="40000"/>
                  </a:schemeClr>
                </a:solidFill>
                <a:latin typeface="Times New Roman" panose="02020603050405020304" pitchFamily="18" charset="0"/>
              </a:rPr>
              <a:t>In the Name of God</a:t>
            </a:r>
            <a:endParaRPr lang="en-US" sz="2800" b="1" dirty="0">
              <a:solidFill>
                <a:schemeClr val="accent6">
                  <a:lumMod val="50000"/>
                </a:schemeClr>
              </a:solidFill>
              <a:cs typeface="B Nazanin" pitchFamily="2" charset="-78"/>
            </a:endParaRPr>
          </a:p>
        </p:txBody>
      </p:sp>
      <p:sp>
        <p:nvSpPr>
          <p:cNvPr id="5" name="Footer Placeholder 4"/>
          <p:cNvSpPr>
            <a:spLocks noGrp="1"/>
          </p:cNvSpPr>
          <p:nvPr>
            <p:ph type="ftr" sz="quarter" idx="11"/>
          </p:nvPr>
        </p:nvSpPr>
        <p:spPr/>
        <p:txBody>
          <a:bodyPr/>
          <a:lstStyle/>
          <a:p>
            <a:pPr>
              <a:defRPr/>
            </a:pPr>
            <a:endParaRPr lang="en-US" dirty="0"/>
          </a:p>
        </p:txBody>
      </p:sp>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40768"/>
            <a:ext cx="8392840" cy="5184576"/>
          </a:xfrm>
        </p:spPr>
        <p:txBody>
          <a:bodyPr/>
          <a:lstStyle/>
          <a:p>
            <a:pPr>
              <a:lnSpc>
                <a:spcPct val="150000"/>
              </a:lnSpc>
              <a:buClr>
                <a:srgbClr val="B83D68"/>
              </a:buClr>
              <a:buSzPct val="80000"/>
              <a:buFont typeface="Arial" panose="020B0604020202020204" pitchFamily="34" charset="0"/>
              <a:buChar char="•"/>
            </a:pPr>
            <a:endParaRPr lang="ar-SA" sz="2000" dirty="0">
              <a:solidFill>
                <a:schemeClr val="dk1"/>
              </a:solidFill>
              <a:cs typeface="B Mitra" pitchFamily="2" charset="-78"/>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rPr>
              <a:t>www.iranph.ir</a:t>
            </a:r>
          </a:p>
        </p:txBody>
      </p:sp>
      <p:sp>
        <p:nvSpPr>
          <p:cNvPr id="5" name="Rectangle 4"/>
          <p:cNvSpPr/>
          <p:nvPr/>
        </p:nvSpPr>
        <p:spPr>
          <a:xfrm>
            <a:off x="232274" y="703966"/>
            <a:ext cx="8516190" cy="5632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en-US" sz="2400" b="1" dirty="0">
                <a:ln w="12700">
                  <a:solidFill>
                    <a:srgbClr val="EEECE1">
                      <a:satMod val="155000"/>
                    </a:srgbClr>
                  </a:solidFill>
                  <a:prstDash val="solid"/>
                </a:ln>
                <a:solidFill>
                  <a:srgbClr val="FFFF00"/>
                </a:solidFill>
                <a:effectLst>
                  <a:glow rad="63500">
                    <a:srgbClr val="4F81BD">
                      <a:satMod val="175000"/>
                      <a:alpha val="40000"/>
                    </a:srgbClr>
                  </a:glow>
                  <a:outerShdw blurRad="41275" dist="20320" dir="1800000" algn="tl" rotWithShape="0">
                    <a:srgbClr val="000000">
                      <a:alpha val="40000"/>
                    </a:srgbClr>
                  </a:outerShdw>
                </a:effectLst>
                <a:cs typeface="B Titr" pitchFamily="2" charset="-78"/>
              </a:rPr>
              <a:t>Challenges</a:t>
            </a:r>
          </a:p>
        </p:txBody>
      </p:sp>
      <p:graphicFrame>
        <p:nvGraphicFramePr>
          <p:cNvPr id="6" name="Table 5"/>
          <p:cNvGraphicFramePr>
            <a:graphicFrameLocks noGrp="1"/>
          </p:cNvGraphicFramePr>
          <p:nvPr>
            <p:extLst>
              <p:ext uri="{D42A27DB-BD31-4B8C-83A1-F6EECF244321}">
                <p14:modId xmlns:p14="http://schemas.microsoft.com/office/powerpoint/2010/main" val="2991784595"/>
              </p:ext>
            </p:extLst>
          </p:nvPr>
        </p:nvGraphicFramePr>
        <p:xfrm>
          <a:off x="241177" y="1340768"/>
          <a:ext cx="8507287" cy="5082540"/>
        </p:xfrm>
        <a:graphic>
          <a:graphicData uri="http://schemas.openxmlformats.org/drawingml/2006/table">
            <a:tbl>
              <a:tblPr firstRow="1" bandRow="1">
                <a:tableStyleId>{5C22544A-7EE6-4342-B048-85BDC9FD1C3A}</a:tableStyleId>
              </a:tblPr>
              <a:tblGrid>
                <a:gridCol w="8507287">
                  <a:extLst>
                    <a:ext uri="{9D8B030D-6E8A-4147-A177-3AD203B41FA5}">
                      <a16:colId xmlns:a16="http://schemas.microsoft.com/office/drawing/2014/main" val="20000"/>
                    </a:ext>
                  </a:extLst>
                </a:gridCol>
              </a:tblGrid>
              <a:tr h="5015582">
                <a:tc>
                  <a:txBody>
                    <a:bodyPr/>
                    <a:lstStyle/>
                    <a:p>
                      <a:pPr>
                        <a:lnSpc>
                          <a:spcPct val="150000"/>
                        </a:lnSpc>
                        <a:buClr>
                          <a:srgbClr val="B83D68"/>
                        </a:buClr>
                        <a:buSzPct val="80000"/>
                        <a:buFont typeface="Arial" panose="020B0604020202020204" pitchFamily="34" charset="0"/>
                        <a:buNone/>
                      </a:pPr>
                      <a:r>
                        <a:rPr lang="fa-IR" sz="2000" dirty="0">
                          <a:solidFill>
                            <a:schemeClr val="dk1"/>
                          </a:solidFill>
                          <a:cs typeface="B Mitra" pitchFamily="2" charset="-78"/>
                        </a:rPr>
                        <a:t>*</a:t>
                      </a:r>
                      <a:r>
                        <a:rPr lang="en-US" sz="2000" dirty="0">
                          <a:solidFill>
                            <a:schemeClr val="dk1"/>
                          </a:solidFill>
                          <a:cs typeface="B Mitra" pitchFamily="2" charset="-78"/>
                        </a:rPr>
                        <a:t>Iran has taken a lot of steps to get registered statistics, but there are still plenty of work to do.</a:t>
                      </a:r>
                    </a:p>
                    <a:p>
                      <a:pPr>
                        <a:lnSpc>
                          <a:spcPct val="150000"/>
                        </a:lnSpc>
                        <a:buClr>
                          <a:srgbClr val="B83D68"/>
                        </a:buClr>
                        <a:buSzPct val="80000"/>
                        <a:buFont typeface="Arial" panose="020B0604020202020204" pitchFamily="34" charset="0"/>
                        <a:buNone/>
                      </a:pPr>
                      <a:endParaRPr lang="fa-IR" sz="2000" dirty="0">
                        <a:solidFill>
                          <a:schemeClr val="dk1"/>
                        </a:solidFill>
                        <a:cs typeface="B Mitra" pitchFamily="2" charset="-78"/>
                      </a:endParaRPr>
                    </a:p>
                    <a:p>
                      <a:pPr marL="0" indent="0">
                        <a:lnSpc>
                          <a:spcPct val="150000"/>
                        </a:lnSpc>
                        <a:buClr>
                          <a:srgbClr val="B83D68"/>
                        </a:buClr>
                        <a:buSzPct val="80000"/>
                        <a:buFont typeface="Arial" panose="020B0604020202020204" pitchFamily="34" charset="0"/>
                        <a:buNone/>
                      </a:pPr>
                      <a:r>
                        <a:rPr lang="fa-IR" sz="2000" dirty="0">
                          <a:solidFill>
                            <a:schemeClr val="dk1"/>
                          </a:solidFill>
                          <a:cs typeface="B Mitra" pitchFamily="2" charset="-78"/>
                        </a:rPr>
                        <a:t>*</a:t>
                      </a:r>
                      <a:r>
                        <a:rPr lang="en-US" sz="2000" dirty="0">
                          <a:solidFill>
                            <a:schemeClr val="dk1"/>
                          </a:solidFill>
                          <a:cs typeface="B Mitra" pitchFamily="2" charset="-78"/>
                        </a:rPr>
                        <a:t>Complete the project's legal address as the key to entering e-government .</a:t>
                      </a:r>
                    </a:p>
                    <a:p>
                      <a:pPr marL="342900" indent="-342900">
                        <a:lnSpc>
                          <a:spcPct val="150000"/>
                        </a:lnSpc>
                        <a:buClr>
                          <a:srgbClr val="B83D68"/>
                        </a:buClr>
                        <a:buSzPct val="80000"/>
                        <a:buFont typeface="Arial" panose="020B0604020202020204" pitchFamily="34" charset="0"/>
                        <a:buChar char="•"/>
                      </a:pPr>
                      <a:endParaRPr lang="en-US" sz="2000" dirty="0">
                        <a:solidFill>
                          <a:schemeClr val="dk1"/>
                        </a:solidFill>
                        <a:cs typeface="B Mitra" pitchFamily="2" charset="-78"/>
                      </a:endParaRPr>
                    </a:p>
                    <a:p>
                      <a:pPr marL="0" indent="0">
                        <a:lnSpc>
                          <a:spcPct val="150000"/>
                        </a:lnSpc>
                        <a:buClr>
                          <a:srgbClr val="B83D68"/>
                        </a:buClr>
                        <a:buSzPct val="80000"/>
                        <a:buNone/>
                      </a:pPr>
                      <a:r>
                        <a:rPr lang="fa-IR" sz="2000" dirty="0">
                          <a:solidFill>
                            <a:schemeClr val="dk1"/>
                          </a:solidFill>
                          <a:cs typeface="B Mitra" pitchFamily="2" charset="-78"/>
                        </a:rPr>
                        <a:t>*</a:t>
                      </a:r>
                      <a:r>
                        <a:rPr lang="en-US" sz="2000" dirty="0">
                          <a:solidFill>
                            <a:schemeClr val="dk1"/>
                          </a:solidFill>
                          <a:cs typeface="B Mitra" pitchFamily="2" charset="-78"/>
                        </a:rPr>
                        <a:t>Creating  new and effective low</a:t>
                      </a:r>
                      <a:r>
                        <a:rPr lang="fa-IR" sz="2000" dirty="0">
                          <a:solidFill>
                            <a:schemeClr val="dk1"/>
                          </a:solidFill>
                          <a:cs typeface="B Mitra" pitchFamily="2" charset="-78"/>
                        </a:rPr>
                        <a:t> </a:t>
                      </a:r>
                      <a:r>
                        <a:rPr lang="en-US" sz="2000" dirty="0">
                          <a:solidFill>
                            <a:schemeClr val="dk1"/>
                          </a:solidFill>
                          <a:cs typeface="B Mitra" pitchFamily="2" charset="-78"/>
                        </a:rPr>
                        <a:t>for example</a:t>
                      </a:r>
                      <a:r>
                        <a:rPr lang="fa-IR" sz="2000" dirty="0">
                          <a:solidFill>
                            <a:schemeClr val="dk1"/>
                          </a:solidFill>
                          <a:cs typeface="B Mitra" pitchFamily="2" charset="-78"/>
                        </a:rPr>
                        <a:t> </a:t>
                      </a:r>
                      <a:r>
                        <a:rPr lang="en-US" sz="2000" dirty="0">
                          <a:solidFill>
                            <a:schemeClr val="dk1"/>
                          </a:solidFill>
                          <a:cs typeface="B Mitra" pitchFamily="2" charset="-78"/>
                        </a:rPr>
                        <a:t>Drafting laws and informing people to register and change addresses and set clear and transparent cash and non-cash fines.</a:t>
                      </a:r>
                    </a:p>
                    <a:p>
                      <a:pPr marL="0" indent="0">
                        <a:lnSpc>
                          <a:spcPct val="150000"/>
                        </a:lnSpc>
                        <a:buClr>
                          <a:srgbClr val="B83D68"/>
                        </a:buClr>
                        <a:buSzPct val="80000"/>
                        <a:buNone/>
                      </a:pPr>
                      <a:endParaRPr lang="fa-IR" sz="2000" dirty="0">
                        <a:solidFill>
                          <a:schemeClr val="dk1"/>
                        </a:solidFill>
                        <a:cs typeface="B Mitra" pitchFamily="2" charset="-78"/>
                      </a:endParaRPr>
                    </a:p>
                    <a:p>
                      <a:pPr marL="0" indent="0">
                        <a:lnSpc>
                          <a:spcPct val="150000"/>
                        </a:lnSpc>
                        <a:buClr>
                          <a:srgbClr val="B83D68"/>
                        </a:buClr>
                        <a:buSzPct val="80000"/>
                        <a:buNone/>
                      </a:pPr>
                      <a:r>
                        <a:rPr lang="fa-IR" sz="2000" dirty="0">
                          <a:solidFill>
                            <a:schemeClr val="dk1"/>
                          </a:solidFill>
                          <a:cs typeface="B Mitra" pitchFamily="2" charset="-78"/>
                        </a:rPr>
                        <a:t>*</a:t>
                      </a:r>
                      <a:r>
                        <a:rPr lang="en-US" sz="2000" dirty="0">
                          <a:solidFill>
                            <a:schemeClr val="dk1"/>
                          </a:solidFill>
                          <a:cs typeface="B Mitra" pitchFamily="2" charset="-78"/>
                        </a:rPr>
                        <a:t>Create and expand unique postal code for all locations in the country.</a:t>
                      </a:r>
                      <a:endParaRPr lang="ar-SA" sz="2000" dirty="0">
                        <a:solidFill>
                          <a:schemeClr val="dk1"/>
                        </a:solidFill>
                        <a:cs typeface="B Mitra" pitchFamily="2" charset="-78"/>
                      </a:endParaRPr>
                    </a:p>
                    <a:p>
                      <a:pPr marL="0" indent="0" algn="l" rtl="0">
                        <a:lnSpc>
                          <a:spcPct val="150000"/>
                        </a:lnSpc>
                        <a:buClr>
                          <a:srgbClr val="B83D68"/>
                        </a:buClr>
                        <a:buSzPct val="80000"/>
                        <a:buNone/>
                      </a:pPr>
                      <a:endParaRPr lang="ar-SA" sz="2000" dirty="0">
                        <a:solidFill>
                          <a:schemeClr val="dk1"/>
                        </a:solidFill>
                        <a:cs typeface="B Mitra" pitchFamily="2" charset="-78"/>
                      </a:endParaRPr>
                    </a:p>
                  </a:txBody>
                  <a:tcPr>
                    <a:blipFill>
                      <a:blip r:embed="rId2"/>
                      <a:tile tx="0" ty="0" sx="100000" sy="100000" flip="none" algn="tl"/>
                    </a:blip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920993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1475656" y="1725216"/>
            <a:ext cx="6286500" cy="2985433"/>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path path="circle">
              <a:fillToRect l="100000" t="100000"/>
            </a:path>
            <a:tileRect r="-100000" b="-100000"/>
          </a:gradFill>
          <a:ln>
            <a:solidFill>
              <a:srgbClr val="FFC000"/>
            </a:solidFill>
          </a:ln>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endParaRPr lang="fa-IR" sz="4000" b="1" kern="0" dirty="0">
              <a:ln w="11430"/>
              <a:solidFill>
                <a:srgbClr val="7030A0"/>
              </a:solidFill>
              <a:effectLst>
                <a:outerShdw blurRad="50800" dist="38100" algn="l" rotWithShape="0">
                  <a:schemeClr val="accent6">
                    <a:lumMod val="40000"/>
                    <a:lumOff val="60000"/>
                    <a:alpha val="40000"/>
                  </a:schemeClr>
                </a:outerShdw>
              </a:effectLst>
              <a:latin typeface="Tahoma"/>
              <a:cs typeface="B Mitra" pitchFamily="2" charset="-78"/>
            </a:endParaRPr>
          </a:p>
          <a:p>
            <a:pPr algn="ctr" fontAlgn="auto">
              <a:spcBef>
                <a:spcPts val="0"/>
              </a:spcBef>
              <a:spcAft>
                <a:spcPts val="0"/>
              </a:spcAft>
              <a:defRPr/>
            </a:pPr>
            <a:endParaRPr lang="fa-IR" sz="4000" b="1" kern="0" dirty="0">
              <a:ln w="11430"/>
              <a:solidFill>
                <a:srgbClr val="7030A0"/>
              </a:solidFill>
              <a:effectLst>
                <a:outerShdw blurRad="50800" dist="38100" algn="l" rotWithShape="0">
                  <a:schemeClr val="accent6">
                    <a:lumMod val="40000"/>
                    <a:lumOff val="60000"/>
                    <a:alpha val="40000"/>
                  </a:schemeClr>
                </a:outerShdw>
              </a:effectLst>
              <a:latin typeface="Tahoma"/>
              <a:cs typeface="B Mitra" pitchFamily="2" charset="-78"/>
            </a:endParaRPr>
          </a:p>
          <a:p>
            <a:pPr algn="ctr" fontAlgn="auto">
              <a:spcBef>
                <a:spcPts val="0"/>
              </a:spcBef>
              <a:spcAft>
                <a:spcPts val="0"/>
              </a:spcAft>
              <a:defRPr/>
            </a:pPr>
            <a:endParaRPr lang="en-US" sz="5400" b="1" kern="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ahoma"/>
              <a:cs typeface="B Mitra" pitchFamily="2" charset="-78"/>
            </a:endParaRPr>
          </a:p>
          <a:p>
            <a:pPr algn="ctr" fontAlgn="auto">
              <a:spcBef>
                <a:spcPts val="0"/>
              </a:spcBef>
              <a:spcAft>
                <a:spcPts val="0"/>
              </a:spcAft>
              <a:defRPr/>
            </a:pP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B Mitra" pitchFamily="2" charset="-78"/>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31640" y="620688"/>
            <a:ext cx="6912768" cy="5328593"/>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7544" y="4516740"/>
            <a:ext cx="3104654" cy="1626451"/>
          </a:xfrm>
          <a:prstGeom prst="rect">
            <a:avLst/>
          </a:prstGeom>
        </p:spPr>
      </p:pic>
      <p:sp>
        <p:nvSpPr>
          <p:cNvPr id="6" name="Title 1"/>
          <p:cNvSpPr>
            <a:spLocks noGrp="1"/>
          </p:cNvSpPr>
          <p:nvPr>
            <p:ph type="title"/>
          </p:nvPr>
        </p:nvSpPr>
        <p:spPr>
          <a:xfrm>
            <a:off x="2411760" y="2564904"/>
            <a:ext cx="4536504" cy="1008112"/>
          </a:xfrm>
        </p:spPr>
        <p:txBody>
          <a:bodyPr>
            <a:noAutofit/>
          </a:bodyPr>
          <a:lstStyle/>
          <a:p>
            <a:pPr algn="ctr"/>
            <a:r>
              <a:rPr lang="en-US" sz="5400" b="1" dirty="0">
                <a:ln>
                  <a:solidFill>
                    <a:schemeClr val="bg1"/>
                  </a:solidFill>
                </a:ln>
                <a:solidFill>
                  <a:srgbClr val="7030A0"/>
                </a:solidFill>
                <a:effectLst>
                  <a:glow rad="228600">
                    <a:schemeClr val="accent1">
                      <a:satMod val="175000"/>
                      <a:alpha val="40000"/>
                    </a:schemeClr>
                  </a:glow>
                  <a:outerShdw blurRad="38100" dist="38100" dir="2700000" algn="tl">
                    <a:srgbClr val="000000">
                      <a:alpha val="43137"/>
                    </a:srgbClr>
                  </a:outerShdw>
                  <a:reflection blurRad="6350" stA="50000" endA="300" endPos="50000" dist="29997" dir="5400000" sy="-100000" algn="bl" rotWithShape="0"/>
                </a:effectLst>
                <a:latin typeface="Times New Roman" pitchFamily="18" charset="0"/>
                <a:ea typeface="+mn-ea"/>
                <a:cs typeface="B Nazanin" pitchFamily="2" charset="-78"/>
              </a:rPr>
              <a:t>Thank You</a:t>
            </a:r>
            <a:endParaRPr lang="fa-IR" sz="5400" b="1" dirty="0">
              <a:ln>
                <a:solidFill>
                  <a:schemeClr val="bg1"/>
                </a:solidFill>
              </a:ln>
              <a:solidFill>
                <a:srgbClr val="7030A0"/>
              </a:solidFill>
              <a:effectLst>
                <a:glow rad="228600">
                  <a:schemeClr val="accent1">
                    <a:satMod val="175000"/>
                    <a:alpha val="40000"/>
                  </a:schemeClr>
                </a:glow>
                <a:outerShdw blurRad="38100" dist="38100" dir="2700000" algn="tl">
                  <a:srgbClr val="000000">
                    <a:alpha val="43137"/>
                  </a:srgbClr>
                </a:outerShdw>
                <a:reflection blurRad="6350" stA="50000" endA="300" endPos="50000" dist="29997" dir="5400000" sy="-100000" algn="bl" rotWithShape="0"/>
              </a:effectLst>
              <a:latin typeface="Times New Roman" pitchFamily="18" charset="0"/>
              <a:ea typeface="+mn-ea"/>
              <a:cs typeface="B Nazanin" pitchFamily="2" charset="-78"/>
            </a:endParaRPr>
          </a:p>
        </p:txBody>
      </p:sp>
    </p:spTree>
    <p:custDataLst>
      <p:tags r:id="rId1"/>
    </p:custDataLst>
    <p:extLst>
      <p:ext uri="{BB962C8B-B14F-4D97-AF65-F5344CB8AC3E}">
        <p14:creationId xmlns:p14="http://schemas.microsoft.com/office/powerpoint/2010/main" val="2392096455"/>
      </p:ext>
    </p:extLst>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000" fill="hold"/>
                                        <p:tgtEl>
                                          <p:spTgt spid="4"/>
                                        </p:tgtEl>
                                      </p:cBhvr>
                                      <p:by x="150000" y="150000"/>
                                    </p:animScale>
                                  </p:childTnLst>
                                </p:cTn>
                              </p:par>
                            </p:childTnLst>
                          </p:cTn>
                        </p:par>
                        <p:par>
                          <p:cTn id="7" fill="hold">
                            <p:stCondLst>
                              <p:cond delay="2000"/>
                            </p:stCondLst>
                            <p:childTnLst>
                              <p:par>
                                <p:cTn id="8" presetID="53" presetClass="entr" presetSubtype="16" fill="hold" grpId="0" nodeType="after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p:cTn id="10" dur="500" fill="hold"/>
                                        <p:tgtEl>
                                          <p:spTgt spid="6"/>
                                        </p:tgtEl>
                                        <p:attrNameLst>
                                          <p:attrName>ppt_w</p:attrName>
                                        </p:attrNameLst>
                                      </p:cBhvr>
                                      <p:tavLst>
                                        <p:tav tm="0">
                                          <p:val>
                                            <p:fltVal val="0"/>
                                          </p:val>
                                        </p:tav>
                                        <p:tav tm="100000">
                                          <p:val>
                                            <p:strVal val="#ppt_w"/>
                                          </p:val>
                                        </p:tav>
                                      </p:tavLst>
                                    </p:anim>
                                    <p:anim calcmode="lin" valueType="num">
                                      <p:cBhvr>
                                        <p:cTn id="11" dur="500" fill="hold"/>
                                        <p:tgtEl>
                                          <p:spTgt spid="6"/>
                                        </p:tgtEl>
                                        <p:attrNameLst>
                                          <p:attrName>ppt_h</p:attrName>
                                        </p:attrNameLst>
                                      </p:cBhvr>
                                      <p:tavLst>
                                        <p:tav tm="0">
                                          <p:val>
                                            <p:fltVal val="0"/>
                                          </p:val>
                                        </p:tav>
                                        <p:tav tm="100000">
                                          <p:val>
                                            <p:strVal val="#ppt_h"/>
                                          </p:val>
                                        </p:tav>
                                      </p:tavLst>
                                    </p:anim>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539552" y="1675486"/>
            <a:ext cx="7737631" cy="4131900"/>
          </a:xfrm>
          <a:prstGeom prst="rect">
            <a:avLst/>
          </a:prstGeom>
          <a:ln>
            <a:solidFill>
              <a:schemeClr val="accent5">
                <a:lumMod val="40000"/>
                <a:lumOff val="60000"/>
              </a:schemeClr>
            </a:solidFill>
          </a:ln>
        </p:spPr>
        <p:style>
          <a:lnRef idx="1">
            <a:schemeClr val="accent4"/>
          </a:lnRef>
          <a:fillRef idx="2">
            <a:schemeClr val="accent4"/>
          </a:fillRef>
          <a:effectRef idx="1">
            <a:schemeClr val="accent4"/>
          </a:effectRef>
          <a:fontRef idx="minor">
            <a:schemeClr val="dk1"/>
          </a:fontRef>
        </p:style>
        <p:txBody>
          <a:bodyPr wrap="square" rtlCol="0">
            <a:spAutoFit/>
          </a:bodyPr>
          <a:lstStyle/>
          <a:p>
            <a:pPr rtl="1">
              <a:lnSpc>
                <a:spcPct val="150000"/>
              </a:lnSpc>
            </a:pPr>
            <a:r>
              <a:rPr lang="en-US" altLang="en-US" sz="2500" dirty="0">
                <a:latin typeface="Times New Roman" panose="02020603050405020304" pitchFamily="18" charset="0"/>
                <a:cs typeface="Times New Roman" panose="02020603050405020304" pitchFamily="18" charset="0"/>
              </a:rPr>
              <a:t>In fact, the use of continuous administrative data is the best way to obtaining up to date statistics, which, of course, has the prerequisites for implementation.</a:t>
            </a:r>
          </a:p>
          <a:p>
            <a:pPr rtl="1">
              <a:lnSpc>
                <a:spcPct val="150000"/>
              </a:lnSpc>
            </a:pPr>
            <a:endParaRPr lang="en-US" altLang="en-US" sz="2500" dirty="0">
              <a:latin typeface="Times New Roman" panose="02020603050405020304" pitchFamily="18" charset="0"/>
              <a:cs typeface="Times New Roman" panose="02020603050405020304" pitchFamily="18" charset="0"/>
            </a:endParaRPr>
          </a:p>
          <a:p>
            <a:pPr rtl="1">
              <a:lnSpc>
                <a:spcPct val="150000"/>
              </a:lnSpc>
            </a:pPr>
            <a:r>
              <a:rPr lang="en-US" altLang="en-US" sz="2500" dirty="0">
                <a:latin typeface="Times New Roman" panose="02020603050405020304" pitchFamily="18" charset="0"/>
                <a:cs typeface="Times New Roman" panose="02020603050405020304" pitchFamily="18" charset="0"/>
              </a:rPr>
              <a:t> One of the main prerequisites for using the register base method to collect data and provide services is the use of </a:t>
            </a:r>
            <a:r>
              <a:rPr lang="en-US" altLang="en-US" sz="2500" dirty="0">
                <a:solidFill>
                  <a:schemeClr val="accent2">
                    <a:lumMod val="75000"/>
                  </a:schemeClr>
                </a:solidFill>
                <a:latin typeface="Times New Roman" panose="02020603050405020304" pitchFamily="18" charset="0"/>
                <a:cs typeface="Times New Roman" panose="02020603050405020304" pitchFamily="18" charset="0"/>
              </a:rPr>
              <a:t>address registration</a:t>
            </a:r>
            <a:r>
              <a:rPr lang="en-US" altLang="en-US" sz="2500" dirty="0">
                <a:latin typeface="Times New Roman" panose="02020603050405020304" pitchFamily="18" charset="0"/>
                <a:cs typeface="Times New Roman" panose="02020603050405020304" pitchFamily="18" charset="0"/>
              </a:rPr>
              <a:t>.</a:t>
            </a:r>
            <a:endParaRPr lang="fa-IR" altLang="en-US" sz="25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39552" y="836712"/>
            <a:ext cx="2592288" cy="584775"/>
          </a:xfrm>
          <a:prstGeom prst="rect">
            <a:avLst/>
          </a:prstGeom>
          <a:noFill/>
        </p:spPr>
        <p:txBody>
          <a:bodyPr wrap="square" rtlCol="0">
            <a:spAutoFit/>
          </a:bodyPr>
          <a:lstStyle/>
          <a:p>
            <a:pPr rtl="1"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B Titr" pitchFamily="2" charset="-78"/>
              </a:rPr>
              <a:t>Introduction</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70798"/>
            <a:ext cx="8229600" cy="4525963"/>
          </a:xfrm>
        </p:spPr>
        <p:txBody>
          <a:bodyPr/>
          <a:lstStyle/>
          <a:p>
            <a:pPr marL="0" indent="0" algn="r" rtl="1">
              <a:buNone/>
            </a:pPr>
            <a:endParaRPr lang="fa-IR" sz="24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endParaRPr>
          </a:p>
          <a:p>
            <a:pPr marL="0" indent="0" algn="r" rtl="1">
              <a:buNone/>
            </a:pPr>
            <a:endParaRPr lang="fa-IR" sz="24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endParaRPr>
          </a:p>
          <a:p>
            <a:pPr marL="0" indent="0" algn="r" rtl="1">
              <a:buNone/>
            </a:pPr>
            <a:endParaRPr lang="fa-IR" sz="24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endParaRPr>
          </a:p>
          <a:p>
            <a:pPr marL="0" indent="0" algn="r" rtl="1">
              <a:buNone/>
            </a:pPr>
            <a:endParaRPr lang="fa-IR" sz="24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endParaRPr>
          </a:p>
        </p:txBody>
      </p:sp>
      <p:sp>
        <p:nvSpPr>
          <p:cNvPr id="6" name="TextBox 5"/>
          <p:cNvSpPr txBox="1"/>
          <p:nvPr/>
        </p:nvSpPr>
        <p:spPr>
          <a:xfrm>
            <a:off x="1763688" y="1196752"/>
            <a:ext cx="5521796" cy="1061829"/>
          </a:xfrm>
          <a:prstGeom prst="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fontAlgn="auto">
              <a:lnSpc>
                <a:spcPct val="200000"/>
              </a:lnSpc>
              <a:spcBef>
                <a:spcPts val="0"/>
              </a:spcBef>
              <a:spcAft>
                <a:spcPts val="0"/>
              </a:spcAft>
              <a:defRPr/>
            </a:pPr>
            <a:r>
              <a:rPr lang="en-US" sz="3600" b="1" spc="50" dirty="0">
                <a:ln w="11430"/>
                <a:solidFill>
                  <a:srgbClr val="FFC000"/>
                </a:solidFill>
                <a:effectLst>
                  <a:outerShdw blurRad="76200" dist="50800" dir="5400000" algn="tl" rotWithShape="0">
                    <a:srgbClr val="000000">
                      <a:alpha val="65000"/>
                    </a:srgbClr>
                  </a:outerShdw>
                </a:effectLst>
                <a:cs typeface="B Titr" pitchFamily="2" charset="-78"/>
              </a:rPr>
              <a:t>Iran experience</a:t>
            </a:r>
            <a:endParaRPr lang="fa-IR" sz="3600" b="1" spc="50" dirty="0">
              <a:ln w="11430"/>
              <a:solidFill>
                <a:srgbClr val="FFC000"/>
              </a:solidFill>
              <a:effectLst>
                <a:outerShdw blurRad="76200" dist="50800" dir="5400000" algn="tl" rotWithShape="0">
                  <a:srgbClr val="000000">
                    <a:alpha val="65000"/>
                  </a:srgbClr>
                </a:outerShdw>
              </a:effectLst>
              <a:cs typeface="B Titr" pitchFamily="2" charset="-78"/>
            </a:endParaRPr>
          </a:p>
        </p:txBody>
      </p:sp>
      <p:sp>
        <p:nvSpPr>
          <p:cNvPr id="7" name="Title 1"/>
          <p:cNvSpPr>
            <a:spLocks noGrp="1"/>
          </p:cNvSpPr>
          <p:nvPr>
            <p:ph type="title"/>
          </p:nvPr>
        </p:nvSpPr>
        <p:spPr>
          <a:xfrm>
            <a:off x="680850" y="2852936"/>
            <a:ext cx="8229600" cy="1872208"/>
          </a:xfrm>
        </p:spPr>
        <p:style>
          <a:lnRef idx="2">
            <a:schemeClr val="accent4">
              <a:shade val="50000"/>
            </a:schemeClr>
          </a:lnRef>
          <a:fillRef idx="1">
            <a:schemeClr val="accent4"/>
          </a:fillRef>
          <a:effectRef idx="0">
            <a:schemeClr val="accent4"/>
          </a:effectRef>
          <a:fontRef idx="minor">
            <a:schemeClr val="lt1"/>
          </a:fontRef>
        </p:style>
        <p:txBody>
          <a:bodyPr rtlCol="0" anchor="b">
            <a:noAutofit/>
          </a:bodyPr>
          <a:lstStyle/>
          <a:p>
            <a:pPr rtl="1">
              <a:defRPr/>
            </a:pPr>
            <a:r>
              <a:rPr lang="en-US" sz="32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rPr>
              <a:t>Legal Framework and actions taken</a:t>
            </a:r>
            <a:br>
              <a:rPr lang="en-US" sz="3200" b="1" dirty="0">
                <a:solidFill>
                  <a:schemeClr val="dk1"/>
                </a:solidFill>
                <a:cs typeface="B Nazanin" pitchFamily="2" charset="-78"/>
              </a:rPr>
            </a:br>
            <a:endParaRPr lang="fa-IR" sz="3200" dirty="0">
              <a:solidFill>
                <a:srgbClr val="FFC000"/>
              </a:solidFill>
              <a:cs typeface="B Homa" pitchFamily="2" charset="-78"/>
            </a:endParaRPr>
          </a:p>
        </p:txBody>
      </p:sp>
    </p:spTree>
    <p:extLst>
      <p:ext uri="{BB962C8B-B14F-4D97-AF65-F5344CB8AC3E}">
        <p14:creationId xmlns:p14="http://schemas.microsoft.com/office/powerpoint/2010/main" val="4036233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p:nvPr/>
        </p:nvSpPr>
        <p:spPr>
          <a:xfrm>
            <a:off x="971600" y="653556"/>
            <a:ext cx="8028384" cy="838200"/>
          </a:xfrm>
          <a:prstGeom prst="rect">
            <a:avLst/>
          </a:prstGeom>
          <a:ln w="3810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2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rPr>
              <a:t>E-government and address registration system</a:t>
            </a:r>
          </a:p>
        </p:txBody>
      </p:sp>
      <p:sp>
        <p:nvSpPr>
          <p:cNvPr id="6" name="Rectangle 5"/>
          <p:cNvSpPr/>
          <p:nvPr/>
        </p:nvSpPr>
        <p:spPr>
          <a:xfrm>
            <a:off x="942186" y="1560280"/>
            <a:ext cx="7924800" cy="1508105"/>
          </a:xfrm>
          <a:prstGeom prst="rect">
            <a:avLst/>
          </a:prstGeom>
          <a:blipFill>
            <a:blip r:embed="rId2"/>
            <a:tile tx="0" ty="0" sx="100000" sy="100000" flip="none" algn="tl"/>
          </a:blipFill>
          <a:effectLst>
            <a:outerShdw blurRad="50800" dist="38100" dir="2700000" algn="tl" rotWithShape="0">
              <a:schemeClr val="accent6">
                <a:lumMod val="60000"/>
                <a:lumOff val="40000"/>
                <a:alpha val="40000"/>
              </a:schemeClr>
            </a:outerShdw>
          </a:effectLst>
        </p:spPr>
        <p:style>
          <a:lnRef idx="1">
            <a:schemeClr val="dk1"/>
          </a:lnRef>
          <a:fillRef idx="2">
            <a:schemeClr val="dk1"/>
          </a:fillRef>
          <a:effectRef idx="1">
            <a:schemeClr val="dk1"/>
          </a:effectRef>
          <a:fontRef idx="minor">
            <a:schemeClr val="dk1"/>
          </a:fontRef>
        </p:style>
        <p:txBody>
          <a:bodyPr wrap="square">
            <a:spAutoFit/>
          </a:bodyPr>
          <a:lstStyle/>
          <a:p>
            <a:pPr rtl="1">
              <a:lnSpc>
                <a:spcPct val="115000"/>
              </a:lnSpc>
            </a:pPr>
            <a:r>
              <a:rPr lang="fa-IR" sz="2000" dirty="0">
                <a:latin typeface="Times New Roman"/>
                <a:ea typeface="Calibri"/>
                <a:cs typeface="+mj-cs"/>
              </a:rPr>
              <a:t> </a:t>
            </a:r>
            <a:r>
              <a:rPr lang="en-US" sz="2000" dirty="0">
                <a:cs typeface="+mj-cs"/>
              </a:rPr>
              <a:t>The e-government is to transform the government and the process of managing the country more accessible, more efficient And providing information and services to citizens and other public institutions using ICT without any time or place restrictions.</a:t>
            </a:r>
            <a:endParaRPr lang="fa-IR" sz="2000" dirty="0">
              <a:cs typeface="+mj-cs"/>
            </a:endParaRPr>
          </a:p>
        </p:txBody>
      </p:sp>
      <p:sp>
        <p:nvSpPr>
          <p:cNvPr id="10" name="Rectangle 9"/>
          <p:cNvSpPr/>
          <p:nvPr/>
        </p:nvSpPr>
        <p:spPr>
          <a:xfrm>
            <a:off x="942186" y="3136909"/>
            <a:ext cx="7924800" cy="1015663"/>
          </a:xfrm>
          <a:prstGeom prst="rect">
            <a:avLst/>
          </a:prstGeom>
          <a:blipFill>
            <a:blip r:embed="rId2"/>
            <a:tile tx="0" ty="0" sx="100000" sy="100000" flip="none" algn="tl"/>
          </a:blipFill>
        </p:spPr>
        <p:style>
          <a:lnRef idx="1">
            <a:schemeClr val="accent6"/>
          </a:lnRef>
          <a:fillRef idx="2">
            <a:schemeClr val="accent6"/>
          </a:fillRef>
          <a:effectRef idx="1">
            <a:schemeClr val="accent6"/>
          </a:effectRef>
          <a:fontRef idx="minor">
            <a:schemeClr val="dk1"/>
          </a:fontRef>
        </p:style>
        <p:txBody>
          <a:bodyPr wrap="square">
            <a:spAutoFit/>
          </a:bodyPr>
          <a:lstStyle/>
          <a:p>
            <a:pPr algn="l" rtl="1"/>
            <a:r>
              <a:rPr lang="en-US" sz="2000" dirty="0">
                <a:latin typeface="Times New Roman" panose="02020603050405020304" pitchFamily="18" charset="0"/>
                <a:cs typeface="Times New Roman" panose="02020603050405020304" pitchFamily="18" charset="0"/>
              </a:rPr>
              <a:t>One of the e-government infrastructure is the allocation a national number and a postal code to individuals and the establishment of a address registration system</a:t>
            </a:r>
            <a:endParaRPr lang="fa-IR" sz="2000" dirty="0">
              <a:latin typeface="Times New Roman" panose="02020603050405020304" pitchFamily="18" charset="0"/>
              <a:cs typeface="Times New Roman" panose="02020603050405020304" pitchFamily="18" charset="0"/>
            </a:endParaRPr>
          </a:p>
        </p:txBody>
      </p:sp>
      <p:sp>
        <p:nvSpPr>
          <p:cNvPr id="7" name="Rectangle 6"/>
          <p:cNvSpPr/>
          <p:nvPr/>
        </p:nvSpPr>
        <p:spPr>
          <a:xfrm>
            <a:off x="971600" y="4256103"/>
            <a:ext cx="7924800" cy="1833643"/>
          </a:xfrm>
          <a:prstGeom prst="rect">
            <a:avLst/>
          </a:prstGeom>
          <a:blipFill>
            <a:blip r:embed="rId2"/>
            <a:tile tx="0" ty="0" sx="100000" sy="100000" flip="none" algn="tl"/>
          </a:blipFill>
          <a:effectLst>
            <a:outerShdw blurRad="50800" dist="38100" dir="2700000" algn="tl" rotWithShape="0">
              <a:schemeClr val="accent6">
                <a:lumMod val="60000"/>
                <a:lumOff val="40000"/>
                <a:alpha val="40000"/>
              </a:schemeClr>
            </a:outerShdw>
          </a:effectLst>
        </p:spPr>
        <p:style>
          <a:lnRef idx="1">
            <a:schemeClr val="dk1"/>
          </a:lnRef>
          <a:fillRef idx="2">
            <a:schemeClr val="dk1"/>
          </a:fillRef>
          <a:effectRef idx="1">
            <a:schemeClr val="dk1"/>
          </a:effectRef>
          <a:fontRef idx="minor">
            <a:schemeClr val="dk1"/>
          </a:fontRef>
        </p:style>
        <p:txBody>
          <a:bodyPr wrap="square">
            <a:spAutoFit/>
          </a:bodyPr>
          <a:lstStyle/>
          <a:p>
            <a:pPr rtl="1">
              <a:lnSpc>
                <a:spcPct val="115000"/>
              </a:lnSpc>
            </a:pPr>
            <a:r>
              <a:rPr lang="en-US" sz="2000" dirty="0">
                <a:latin typeface="Times New Roman"/>
                <a:ea typeface="Calibri"/>
                <a:cs typeface="B Lotus"/>
              </a:rPr>
              <a:t>These days, Iran is moving from collecting information from traditional to modern. For example, census implementation has cost a lot of time and expenses and now the government and organizations are working together to create a systematic network of information for different needs as well as Increasing the coverage and quality of information and data.</a:t>
            </a:r>
          </a:p>
        </p:txBody>
      </p:sp>
    </p:spTree>
    <p:extLst>
      <p:ext uri="{BB962C8B-B14F-4D97-AF65-F5344CB8AC3E}">
        <p14:creationId xmlns:p14="http://schemas.microsoft.com/office/powerpoint/2010/main" val="14115464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10"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612"/>
            <a:ext cx="8186766" cy="4425149"/>
          </a:xfrm>
          <a:noFill/>
        </p:spPr>
        <p:txBody>
          <a:bodyPr/>
          <a:lstStyle/>
          <a:p>
            <a:pPr algn="r" rtl="1">
              <a:lnSpc>
                <a:spcPct val="200000"/>
              </a:lnSpc>
              <a:buFont typeface="Wingdings" pitchFamily="2" charset="2"/>
              <a:buChar char="v"/>
            </a:pPr>
            <a:endParaRPr lang="fa-IR" sz="2400" b="1" dirty="0">
              <a:solidFill>
                <a:schemeClr val="dk1"/>
              </a:solidFill>
              <a:cs typeface="B Mitra" pitchFamily="2" charset="-78"/>
            </a:endParaRPr>
          </a:p>
          <a:p>
            <a:pPr marL="0" indent="0" algn="r" rtl="1">
              <a:buNone/>
            </a:pPr>
            <a:endParaRPr lang="fa-IR" sz="2400" b="1" dirty="0">
              <a:solidFill>
                <a:schemeClr val="dk1"/>
              </a:solidFill>
              <a:cs typeface="B Mitra" pitchFamily="2" charset="-78"/>
            </a:endParaRPr>
          </a:p>
        </p:txBody>
      </p:sp>
      <p:sp>
        <p:nvSpPr>
          <p:cNvPr id="5" name="Rectangle 4"/>
          <p:cNvSpPr/>
          <p:nvPr/>
        </p:nvSpPr>
        <p:spPr>
          <a:xfrm>
            <a:off x="32335" y="638034"/>
            <a:ext cx="9036496" cy="93357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0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rPr>
              <a:t>Administrative Regulation of the low obligation to allocation  a national number and a postal code for all Iranian nationals (</a:t>
            </a:r>
            <a:r>
              <a:rPr lang="en-US" sz="2000" b="1" dirty="0">
                <a:solidFill>
                  <a:srgbClr val="002060"/>
                </a:solidFill>
                <a:cs typeface="B Mitra" pitchFamily="2" charset="-78"/>
              </a:rPr>
              <a:t>fourteen articles</a:t>
            </a:r>
            <a:r>
              <a:rPr lang="fa-IR" sz="2000" b="1" dirty="0">
                <a:solidFill>
                  <a:srgbClr val="002060"/>
                </a:solidFill>
                <a:cs typeface="B Mitra" pitchFamily="2" charset="-78"/>
              </a:rPr>
              <a:t>(</a:t>
            </a:r>
            <a:endParaRPr lang="en-US" sz="2000" b="1" dirty="0">
              <a:solidFill>
                <a:srgbClr val="002060"/>
              </a:solidFill>
              <a:cs typeface="B Mitra" pitchFamily="2" charset="-78"/>
            </a:endParaRPr>
          </a:p>
          <a:p>
            <a:endParaRPr lang="en-US" sz="20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endParaRPr>
          </a:p>
        </p:txBody>
      </p:sp>
      <p:graphicFrame>
        <p:nvGraphicFramePr>
          <p:cNvPr id="6" name="Table 5"/>
          <p:cNvGraphicFramePr>
            <a:graphicFrameLocks noGrp="1"/>
          </p:cNvGraphicFramePr>
          <p:nvPr>
            <p:extLst>
              <p:ext uri="{D42A27DB-BD31-4B8C-83A1-F6EECF244321}">
                <p14:modId xmlns:p14="http://schemas.microsoft.com/office/powerpoint/2010/main" val="4135868904"/>
              </p:ext>
            </p:extLst>
          </p:nvPr>
        </p:nvGraphicFramePr>
        <p:xfrm>
          <a:off x="323528" y="1772816"/>
          <a:ext cx="8320438" cy="4286280"/>
        </p:xfrm>
        <a:graphic>
          <a:graphicData uri="http://schemas.openxmlformats.org/drawingml/2006/table">
            <a:tbl>
              <a:tblPr firstRow="1" bandRow="1">
                <a:tableStyleId>{5C22544A-7EE6-4342-B048-85BDC9FD1C3A}</a:tableStyleId>
              </a:tblPr>
              <a:tblGrid>
                <a:gridCol w="8320438">
                  <a:extLst>
                    <a:ext uri="{9D8B030D-6E8A-4147-A177-3AD203B41FA5}">
                      <a16:colId xmlns:a16="http://schemas.microsoft.com/office/drawing/2014/main" val="20000"/>
                    </a:ext>
                  </a:extLst>
                </a:gridCol>
              </a:tblGrid>
              <a:tr h="4286280">
                <a:tc>
                  <a:txBody>
                    <a:bodyPr/>
                    <a:lstStyle/>
                    <a:p>
                      <a:pPr marL="0" indent="0" algn="l" rtl="1">
                        <a:buNone/>
                      </a:pPr>
                      <a:r>
                        <a:rPr lang="en-US" sz="2000" b="1" dirty="0">
                          <a:solidFill>
                            <a:schemeClr val="accent6">
                              <a:lumMod val="50000"/>
                            </a:schemeClr>
                          </a:solidFill>
                          <a:cs typeface="B Mitra" pitchFamily="2" charset="-78"/>
                        </a:rPr>
                        <a:t>Review </a:t>
                      </a:r>
                    </a:p>
                    <a:p>
                      <a:pPr marL="0" indent="0" algn="l" rtl="1">
                        <a:buNone/>
                      </a:pPr>
                      <a:endParaRPr lang="en-US" sz="2000" b="1" dirty="0">
                        <a:solidFill>
                          <a:schemeClr val="accent6">
                            <a:lumMod val="50000"/>
                          </a:schemeClr>
                        </a:solidFill>
                        <a:cs typeface="B Mitra" pitchFamily="2" charset="-78"/>
                      </a:endParaRPr>
                    </a:p>
                    <a:p>
                      <a:pPr marL="0" indent="0" algn="l" rtl="1">
                        <a:buNone/>
                      </a:pPr>
                      <a:r>
                        <a:rPr lang="en-US" sz="1800" b="1" dirty="0">
                          <a:solidFill>
                            <a:srgbClr val="002060"/>
                          </a:solidFill>
                          <a:cs typeface="B Mitra" pitchFamily="2" charset="-78"/>
                        </a:rPr>
                        <a:t>In 1997, by the Islamic Consultative Assembly</a:t>
                      </a:r>
                    </a:p>
                    <a:p>
                      <a:pPr algn="l" rtl="0">
                        <a:lnSpc>
                          <a:spcPct val="200000"/>
                        </a:lnSpc>
                        <a:buFont typeface="Wingdings" pitchFamily="2" charset="2"/>
                        <a:buChar char="v"/>
                      </a:pPr>
                      <a:r>
                        <a:rPr lang="en-US" sz="1800" b="1" dirty="0">
                          <a:solidFill>
                            <a:srgbClr val="002060"/>
                          </a:solidFill>
                          <a:cs typeface="B Mitra" pitchFamily="2" charset="-78"/>
                        </a:rPr>
                        <a:t>  In 1999, by the state with fourteen articles</a:t>
                      </a:r>
                    </a:p>
                    <a:p>
                      <a:pPr algn="l" rtl="0">
                        <a:lnSpc>
                          <a:spcPct val="200000"/>
                        </a:lnSpc>
                        <a:buFont typeface="Wingdings" pitchFamily="2" charset="2"/>
                        <a:buChar char="v"/>
                      </a:pPr>
                      <a:r>
                        <a:rPr lang="en-US" sz="1800" b="1" dirty="0">
                          <a:solidFill>
                            <a:srgbClr val="002060"/>
                          </a:solidFill>
                          <a:cs typeface="B Mitra" pitchFamily="2" charset="-78"/>
                        </a:rPr>
                        <a:t>According to this law, the electronic information infrastructure, the completion of the population database and the notification of the national number and the postal code to the people and </a:t>
                      </a:r>
                      <a:r>
                        <a:rPr lang="en-US" sz="1800" b="1" dirty="0" err="1">
                          <a:solidFill>
                            <a:srgbClr val="002060"/>
                          </a:solidFill>
                          <a:cs typeface="B Mitra" pitchFamily="2" charset="-78"/>
                        </a:rPr>
                        <a:t>goverments</a:t>
                      </a:r>
                      <a:r>
                        <a:rPr lang="en-US" sz="1800" b="1" dirty="0">
                          <a:solidFill>
                            <a:srgbClr val="002060"/>
                          </a:solidFill>
                          <a:cs typeface="B Mitra" pitchFamily="2" charset="-78"/>
                        </a:rPr>
                        <a:t> were submitted to the civil registration organization (with the cooperation of the post company).</a:t>
                      </a:r>
                      <a:endParaRPr lang="en-US" dirty="0"/>
                    </a:p>
                  </a:txBody>
                  <a:tcPr>
                    <a:blipFill>
                      <a:blip r:embed="rId2"/>
                      <a:tile tx="0" ty="0" sx="100000" sy="100000" flip="none" algn="tl"/>
                    </a:blip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26763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612"/>
            <a:ext cx="8186766" cy="4425149"/>
          </a:xfrm>
          <a:noFill/>
        </p:spPr>
        <p:txBody>
          <a:bodyPr/>
          <a:lstStyle/>
          <a:p>
            <a:pPr algn="r" rtl="1">
              <a:lnSpc>
                <a:spcPct val="200000"/>
              </a:lnSpc>
              <a:buFont typeface="Wingdings" pitchFamily="2" charset="2"/>
              <a:buChar char="v"/>
            </a:pPr>
            <a:endParaRPr lang="fa-IR" sz="2400" b="1" dirty="0">
              <a:solidFill>
                <a:schemeClr val="dk1"/>
              </a:solidFill>
              <a:cs typeface="B Mitra" pitchFamily="2" charset="-78"/>
            </a:endParaRPr>
          </a:p>
          <a:p>
            <a:pPr marL="0" indent="0" algn="r" rtl="1">
              <a:buNone/>
            </a:pPr>
            <a:endParaRPr lang="fa-IR" sz="2400" b="1" dirty="0">
              <a:solidFill>
                <a:schemeClr val="dk1"/>
              </a:solidFill>
              <a:cs typeface="B Mitra" pitchFamily="2" charset="-78"/>
            </a:endParaRPr>
          </a:p>
        </p:txBody>
      </p:sp>
      <p:sp>
        <p:nvSpPr>
          <p:cNvPr id="5" name="Rectangle 4"/>
          <p:cNvSpPr/>
          <p:nvPr/>
        </p:nvSpPr>
        <p:spPr>
          <a:xfrm>
            <a:off x="107504" y="692696"/>
            <a:ext cx="8928992" cy="93357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w="12700">
                  <a:solidFill>
                    <a:srgbClr val="EEECE1">
                      <a:satMod val="155000"/>
                    </a:srgbClr>
                  </a:solidFill>
                  <a:prstDash val="solid"/>
                </a:ln>
                <a:solidFill>
                  <a:srgbClr val="FFFF00"/>
                </a:solidFill>
                <a:effectLst>
                  <a:glow rad="63500">
                    <a:srgbClr val="4F81BD">
                      <a:satMod val="175000"/>
                      <a:alpha val="40000"/>
                    </a:srgbClr>
                  </a:glow>
                  <a:outerShdw blurRad="41275" dist="20320" dir="1800000" algn="tl" rotWithShape="0">
                    <a:srgbClr val="000000">
                      <a:alpha val="40000"/>
                    </a:srgbClr>
                  </a:outerShdw>
                </a:effectLst>
                <a:uLnTx/>
                <a:uFillTx/>
                <a:latin typeface="Calibri"/>
                <a:ea typeface="+mn-ea"/>
                <a:cs typeface="B Titr" pitchFamily="2" charset="-78"/>
              </a:rPr>
              <a:t>Administrative Regulation of the low obligation to allocation  a national number and a postal code for all Iranian nationals (</a:t>
            </a:r>
            <a:r>
              <a:rPr kumimoji="0" lang="en-US" sz="2000" b="1" i="0" u="none" strike="noStrike" kern="1200" cap="none" spc="0" normalizeH="0" baseline="0" noProof="0" dirty="0">
                <a:ln>
                  <a:noFill/>
                </a:ln>
                <a:solidFill>
                  <a:srgbClr val="002060"/>
                </a:solidFill>
                <a:effectLst/>
                <a:uLnTx/>
                <a:uFillTx/>
                <a:latin typeface="Calibri"/>
                <a:ea typeface="+mn-ea"/>
                <a:cs typeface="B Mitra" pitchFamily="2" charset="-78"/>
              </a:rPr>
              <a:t>fourteen articles</a:t>
            </a:r>
            <a:r>
              <a:rPr kumimoji="0" lang="fa-IR" sz="2000" b="1" i="0" u="none" strike="noStrike" kern="1200" cap="none" spc="0" normalizeH="0" baseline="0" noProof="0" dirty="0">
                <a:ln>
                  <a:noFill/>
                </a:ln>
                <a:solidFill>
                  <a:srgbClr val="002060"/>
                </a:solidFill>
                <a:effectLst/>
                <a:uLnTx/>
                <a:uFillTx/>
                <a:latin typeface="Calibri"/>
                <a:ea typeface="+mn-ea"/>
                <a:cs typeface="B Mitra" pitchFamily="2" charset="-78"/>
              </a:rPr>
              <a:t>(</a:t>
            </a:r>
            <a:endParaRPr kumimoji="0" lang="en-US" sz="2000" b="1" i="0" u="none" strike="noStrike" kern="1200" cap="none" spc="0" normalizeH="0" baseline="0" noProof="0" dirty="0">
              <a:ln>
                <a:noFill/>
              </a:ln>
              <a:solidFill>
                <a:srgbClr val="002060"/>
              </a:solidFill>
              <a:effectLst/>
              <a:uLnTx/>
              <a:uFillTx/>
              <a:latin typeface="Calibri"/>
              <a:ea typeface="+mn-ea"/>
              <a:cs typeface="B Mitra"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1" i="0" u="none" strike="noStrike" kern="1200" cap="none" spc="0" normalizeH="0" baseline="0" noProof="0" dirty="0">
              <a:ln w="12700">
                <a:solidFill>
                  <a:srgbClr val="EEECE1">
                    <a:satMod val="155000"/>
                  </a:srgbClr>
                </a:solidFill>
                <a:prstDash val="solid"/>
              </a:ln>
              <a:solidFill>
                <a:srgbClr val="FFFF00"/>
              </a:solidFill>
              <a:effectLst>
                <a:glow rad="63500">
                  <a:srgbClr val="4F81BD">
                    <a:satMod val="175000"/>
                    <a:alpha val="40000"/>
                  </a:srgbClr>
                </a:glow>
                <a:outerShdw blurRad="41275" dist="20320" dir="1800000" algn="tl" rotWithShape="0">
                  <a:srgbClr val="000000">
                    <a:alpha val="40000"/>
                  </a:srgbClr>
                </a:outerShdw>
              </a:effectLst>
              <a:uLnTx/>
              <a:uFillTx/>
              <a:latin typeface="Calibri"/>
              <a:ea typeface="+mn-ea"/>
              <a:cs typeface="B Titr" pitchFamily="2" charset="-78"/>
            </a:endParaRPr>
          </a:p>
        </p:txBody>
      </p:sp>
      <p:graphicFrame>
        <p:nvGraphicFramePr>
          <p:cNvPr id="6" name="Table 5"/>
          <p:cNvGraphicFramePr>
            <a:graphicFrameLocks noGrp="1"/>
          </p:cNvGraphicFramePr>
          <p:nvPr>
            <p:extLst>
              <p:ext uri="{D42A27DB-BD31-4B8C-83A1-F6EECF244321}">
                <p14:modId xmlns:p14="http://schemas.microsoft.com/office/powerpoint/2010/main" val="3271382437"/>
              </p:ext>
            </p:extLst>
          </p:nvPr>
        </p:nvGraphicFramePr>
        <p:xfrm>
          <a:off x="107504" y="1700808"/>
          <a:ext cx="8536462" cy="4371398"/>
        </p:xfrm>
        <a:graphic>
          <a:graphicData uri="http://schemas.openxmlformats.org/drawingml/2006/table">
            <a:tbl>
              <a:tblPr firstRow="1" bandRow="1">
                <a:tableStyleId>{5C22544A-7EE6-4342-B048-85BDC9FD1C3A}</a:tableStyleId>
              </a:tblPr>
              <a:tblGrid>
                <a:gridCol w="8536462">
                  <a:extLst>
                    <a:ext uri="{9D8B030D-6E8A-4147-A177-3AD203B41FA5}">
                      <a16:colId xmlns:a16="http://schemas.microsoft.com/office/drawing/2014/main" val="20000"/>
                    </a:ext>
                  </a:extLst>
                </a:gridCol>
              </a:tblGrid>
              <a:tr h="4371398">
                <a:tc>
                  <a:txBody>
                    <a:bodyPr/>
                    <a:lstStyle/>
                    <a:p>
                      <a:pPr marL="0" indent="0" algn="l" rtl="1">
                        <a:buNone/>
                      </a:pPr>
                      <a:endParaRPr lang="en-US" sz="2000" b="1" dirty="0">
                        <a:solidFill>
                          <a:srgbClr val="002060"/>
                        </a:solidFill>
                        <a:cs typeface="B Mitra" pitchFamily="2" charset="-78"/>
                      </a:endParaRPr>
                    </a:p>
                    <a:p>
                      <a:pPr marL="0" indent="0" algn="l" rtl="1">
                        <a:buNone/>
                      </a:pPr>
                      <a:r>
                        <a:rPr lang="en-US" sz="2000" b="1" dirty="0">
                          <a:solidFill>
                            <a:srgbClr val="002060"/>
                          </a:solidFill>
                          <a:cs typeface="B Mitra" pitchFamily="2" charset="-78"/>
                        </a:rPr>
                        <a:t>Different</a:t>
                      </a:r>
                      <a:r>
                        <a:rPr lang="en-US" sz="2000" b="1" baseline="0" dirty="0">
                          <a:solidFill>
                            <a:srgbClr val="002060"/>
                          </a:solidFill>
                          <a:cs typeface="B Mitra" pitchFamily="2" charset="-78"/>
                        </a:rPr>
                        <a:t> articles</a:t>
                      </a:r>
                      <a:r>
                        <a:rPr lang="en-US" sz="2000" b="1" dirty="0">
                          <a:solidFill>
                            <a:srgbClr val="002060"/>
                          </a:solidFill>
                          <a:cs typeface="B Mitra" pitchFamily="2" charset="-78"/>
                        </a:rPr>
                        <a:t> of this law in total:</a:t>
                      </a:r>
                    </a:p>
                    <a:p>
                      <a:pPr marL="0" indent="0" algn="l" rtl="1">
                        <a:buNone/>
                      </a:pPr>
                      <a:endParaRPr lang="en-US" sz="2000" b="1" dirty="0">
                        <a:solidFill>
                          <a:srgbClr val="002060"/>
                        </a:solidFill>
                        <a:cs typeface="B Mitra" pitchFamily="2" charset="-78"/>
                      </a:endParaRPr>
                    </a:p>
                    <a:p>
                      <a:pPr marL="0" indent="0" algn="l" rtl="1">
                        <a:buNone/>
                      </a:pPr>
                      <a:endParaRPr lang="fa-IR" sz="2000" b="1" dirty="0">
                        <a:solidFill>
                          <a:srgbClr val="002060"/>
                        </a:solidFill>
                        <a:cs typeface="B Mitra" pitchFamily="2" charset="-78"/>
                      </a:endParaRPr>
                    </a:p>
                    <a:p>
                      <a:pPr marL="0" indent="0" algn="l" rtl="1">
                        <a:buNone/>
                      </a:pPr>
                      <a:r>
                        <a:rPr lang="en-US" sz="2000" b="1" dirty="0">
                          <a:solidFill>
                            <a:schemeClr val="accent5">
                              <a:lumMod val="50000"/>
                            </a:schemeClr>
                          </a:solidFill>
                          <a:cs typeface="B Mitra" pitchFamily="2" charset="-78"/>
                        </a:rPr>
                        <a:t>*The government is required to create for all national cards with a</a:t>
                      </a:r>
                      <a:r>
                        <a:rPr lang="en-US" sz="2000" b="1" baseline="0" dirty="0">
                          <a:solidFill>
                            <a:schemeClr val="accent5">
                              <a:lumMod val="50000"/>
                            </a:schemeClr>
                          </a:solidFill>
                          <a:cs typeface="B Mitra" pitchFamily="2" charset="-78"/>
                        </a:rPr>
                        <a:t> postal</a:t>
                      </a:r>
                      <a:r>
                        <a:rPr lang="en-US" sz="2000" b="1" dirty="0">
                          <a:solidFill>
                            <a:schemeClr val="accent5">
                              <a:lumMod val="50000"/>
                            </a:schemeClr>
                          </a:solidFill>
                          <a:cs typeface="B Mitra" pitchFamily="2" charset="-78"/>
                        </a:rPr>
                        <a:t> code matching the specified location.</a:t>
                      </a:r>
                    </a:p>
                    <a:p>
                      <a:pPr marL="0" indent="0" algn="l" rtl="1">
                        <a:buNone/>
                      </a:pPr>
                      <a:endParaRPr lang="en-US" sz="2000" b="1" dirty="0">
                        <a:solidFill>
                          <a:schemeClr val="accent5">
                            <a:lumMod val="50000"/>
                          </a:schemeClr>
                        </a:solidFill>
                        <a:cs typeface="B Mitra" pitchFamily="2" charset="-78"/>
                      </a:endParaRPr>
                    </a:p>
                    <a:p>
                      <a:pPr marL="0" indent="0" algn="l" rtl="1">
                        <a:buNone/>
                      </a:pPr>
                      <a:endParaRPr lang="en-US" sz="2000" b="1" dirty="0">
                        <a:solidFill>
                          <a:schemeClr val="accent5">
                            <a:lumMod val="50000"/>
                          </a:schemeClr>
                        </a:solidFill>
                        <a:cs typeface="B Mitra" pitchFamily="2" charset="-78"/>
                      </a:endParaRPr>
                    </a:p>
                    <a:p>
                      <a:pPr marL="0" indent="0" algn="l" rtl="1">
                        <a:buNone/>
                      </a:pPr>
                      <a:endParaRPr lang="en-US" sz="2000" b="1" dirty="0">
                        <a:solidFill>
                          <a:schemeClr val="accent5">
                            <a:lumMod val="50000"/>
                          </a:schemeClr>
                        </a:solidFill>
                        <a:cs typeface="B Mitra" pitchFamily="2" charset="-78"/>
                      </a:endParaRPr>
                    </a:p>
                    <a:p>
                      <a:pPr marL="0" indent="0" algn="l" rtl="1">
                        <a:buNone/>
                      </a:pPr>
                      <a:r>
                        <a:rPr lang="en-US" sz="2000" b="1" dirty="0">
                          <a:solidFill>
                            <a:schemeClr val="accent5">
                              <a:lumMod val="50000"/>
                            </a:schemeClr>
                          </a:solidFill>
                          <a:cs typeface="B Mitra" pitchFamily="2" charset="-78"/>
                        </a:rPr>
                        <a:t>*The owner of the card is required to change the location of the residence or change any of the items of identification card or the end of validity of the card to change their national identification card.</a:t>
                      </a:r>
                      <a:endParaRPr lang="fa-IR" sz="2000" b="1" dirty="0">
                        <a:solidFill>
                          <a:schemeClr val="accent5">
                            <a:lumMod val="50000"/>
                          </a:schemeClr>
                        </a:solidFill>
                        <a:cs typeface="B Mitra" pitchFamily="2" charset="-78"/>
                      </a:endParaRPr>
                    </a:p>
                  </a:txBody>
                  <a:tcPr>
                    <a:blipFill>
                      <a:blip r:embed="rId2"/>
                      <a:tile tx="0" ty="0" sx="100000" sy="100000" flip="none" algn="tl"/>
                    </a:blip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3873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612"/>
            <a:ext cx="8186766" cy="4425149"/>
          </a:xfrm>
          <a:noFill/>
        </p:spPr>
        <p:txBody>
          <a:bodyPr/>
          <a:lstStyle/>
          <a:p>
            <a:pPr algn="r" rtl="1">
              <a:lnSpc>
                <a:spcPct val="200000"/>
              </a:lnSpc>
              <a:buFont typeface="Wingdings" pitchFamily="2" charset="2"/>
              <a:buChar char="v"/>
            </a:pPr>
            <a:endParaRPr lang="fa-IR" sz="2400" b="1" dirty="0">
              <a:solidFill>
                <a:schemeClr val="dk1"/>
              </a:solidFill>
              <a:cs typeface="B Mitra" pitchFamily="2" charset="-78"/>
            </a:endParaRPr>
          </a:p>
          <a:p>
            <a:pPr marL="0" indent="0" algn="r" rtl="1">
              <a:buNone/>
            </a:pPr>
            <a:endParaRPr lang="fa-IR" sz="2400" b="1" dirty="0">
              <a:solidFill>
                <a:schemeClr val="dk1"/>
              </a:solidFill>
              <a:cs typeface="B Mitra" pitchFamily="2" charset="-78"/>
            </a:endParaRPr>
          </a:p>
        </p:txBody>
      </p:sp>
      <p:sp>
        <p:nvSpPr>
          <p:cNvPr id="5" name="Rectangle 4"/>
          <p:cNvSpPr/>
          <p:nvPr/>
        </p:nvSpPr>
        <p:spPr>
          <a:xfrm>
            <a:off x="107504" y="692696"/>
            <a:ext cx="8928992" cy="93357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w="12700">
                  <a:solidFill>
                    <a:srgbClr val="EEECE1">
                      <a:satMod val="155000"/>
                    </a:srgbClr>
                  </a:solidFill>
                  <a:prstDash val="solid"/>
                </a:ln>
                <a:solidFill>
                  <a:srgbClr val="FFFF00"/>
                </a:solidFill>
                <a:effectLst>
                  <a:glow rad="63500">
                    <a:srgbClr val="4F81BD">
                      <a:satMod val="175000"/>
                      <a:alpha val="40000"/>
                    </a:srgbClr>
                  </a:glow>
                  <a:outerShdw blurRad="41275" dist="20320" dir="1800000" algn="tl" rotWithShape="0">
                    <a:srgbClr val="000000">
                      <a:alpha val="40000"/>
                    </a:srgbClr>
                  </a:outerShdw>
                </a:effectLst>
                <a:uLnTx/>
                <a:uFillTx/>
                <a:latin typeface="Calibri"/>
                <a:ea typeface="+mn-ea"/>
                <a:cs typeface="B Titr" pitchFamily="2" charset="-78"/>
              </a:rPr>
              <a:t>Administrative Regulation of the low obligation to allocation  a national number and a postal code for all Iranian nationals (</a:t>
            </a:r>
            <a:r>
              <a:rPr kumimoji="0" lang="en-US" sz="2000" b="1" i="0" u="none" strike="noStrike" kern="1200" cap="none" spc="0" normalizeH="0" baseline="0" noProof="0" dirty="0">
                <a:ln>
                  <a:noFill/>
                </a:ln>
                <a:solidFill>
                  <a:srgbClr val="002060"/>
                </a:solidFill>
                <a:effectLst/>
                <a:uLnTx/>
                <a:uFillTx/>
                <a:latin typeface="Calibri"/>
                <a:ea typeface="+mn-ea"/>
                <a:cs typeface="B Mitra" pitchFamily="2" charset="-78"/>
              </a:rPr>
              <a:t>fourteen articles</a:t>
            </a:r>
            <a:r>
              <a:rPr kumimoji="0" lang="fa-IR" sz="2000" b="1" i="0" u="none" strike="noStrike" kern="1200" cap="none" spc="0" normalizeH="0" baseline="0" noProof="0" dirty="0">
                <a:ln>
                  <a:noFill/>
                </a:ln>
                <a:solidFill>
                  <a:srgbClr val="002060"/>
                </a:solidFill>
                <a:effectLst/>
                <a:uLnTx/>
                <a:uFillTx/>
                <a:latin typeface="Calibri"/>
                <a:ea typeface="+mn-ea"/>
                <a:cs typeface="B Mitra" pitchFamily="2" charset="-78"/>
              </a:rPr>
              <a:t>(</a:t>
            </a:r>
            <a:endParaRPr kumimoji="0" lang="en-US" sz="2000" b="1" i="0" u="none" strike="noStrike" kern="1200" cap="none" spc="0" normalizeH="0" baseline="0" noProof="0" dirty="0">
              <a:ln>
                <a:noFill/>
              </a:ln>
              <a:solidFill>
                <a:srgbClr val="002060"/>
              </a:solidFill>
              <a:effectLst/>
              <a:uLnTx/>
              <a:uFillTx/>
              <a:latin typeface="Calibri"/>
              <a:ea typeface="+mn-ea"/>
              <a:cs typeface="B Mitra"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1" i="0" u="none" strike="noStrike" kern="1200" cap="none" spc="0" normalizeH="0" baseline="0" noProof="0" dirty="0">
              <a:ln w="12700">
                <a:solidFill>
                  <a:srgbClr val="EEECE1">
                    <a:satMod val="155000"/>
                  </a:srgbClr>
                </a:solidFill>
                <a:prstDash val="solid"/>
              </a:ln>
              <a:solidFill>
                <a:srgbClr val="FFFF00"/>
              </a:solidFill>
              <a:effectLst>
                <a:glow rad="63500">
                  <a:srgbClr val="4F81BD">
                    <a:satMod val="175000"/>
                    <a:alpha val="40000"/>
                  </a:srgbClr>
                </a:glow>
                <a:outerShdw blurRad="41275" dist="20320" dir="1800000" algn="tl" rotWithShape="0">
                  <a:srgbClr val="000000">
                    <a:alpha val="40000"/>
                  </a:srgbClr>
                </a:outerShdw>
              </a:effectLst>
              <a:uLnTx/>
              <a:uFillTx/>
              <a:latin typeface="Calibri"/>
              <a:ea typeface="+mn-ea"/>
              <a:cs typeface="B Titr" pitchFamily="2" charset="-78"/>
            </a:endParaRPr>
          </a:p>
        </p:txBody>
      </p:sp>
      <p:graphicFrame>
        <p:nvGraphicFramePr>
          <p:cNvPr id="6" name="Table 5"/>
          <p:cNvGraphicFramePr>
            <a:graphicFrameLocks noGrp="1"/>
          </p:cNvGraphicFramePr>
          <p:nvPr>
            <p:extLst>
              <p:ext uri="{D42A27DB-BD31-4B8C-83A1-F6EECF244321}">
                <p14:modId xmlns:p14="http://schemas.microsoft.com/office/powerpoint/2010/main" val="3770943128"/>
              </p:ext>
            </p:extLst>
          </p:nvPr>
        </p:nvGraphicFramePr>
        <p:xfrm>
          <a:off x="107504" y="1700808"/>
          <a:ext cx="8536462" cy="4371398"/>
        </p:xfrm>
        <a:graphic>
          <a:graphicData uri="http://schemas.openxmlformats.org/drawingml/2006/table">
            <a:tbl>
              <a:tblPr firstRow="1" bandRow="1">
                <a:tableStyleId>{5C22544A-7EE6-4342-B048-85BDC9FD1C3A}</a:tableStyleId>
              </a:tblPr>
              <a:tblGrid>
                <a:gridCol w="8536462">
                  <a:extLst>
                    <a:ext uri="{9D8B030D-6E8A-4147-A177-3AD203B41FA5}">
                      <a16:colId xmlns:a16="http://schemas.microsoft.com/office/drawing/2014/main" val="20000"/>
                    </a:ext>
                  </a:extLst>
                </a:gridCol>
              </a:tblGrid>
              <a:tr h="4371398">
                <a:tc>
                  <a:txBody>
                    <a:bodyPr/>
                    <a:lstStyle/>
                    <a:p>
                      <a:pPr marL="0" indent="0" algn="l" rtl="1">
                        <a:buNone/>
                      </a:pPr>
                      <a:endParaRPr lang="en-US" sz="2000" b="1" dirty="0">
                        <a:solidFill>
                          <a:schemeClr val="accent5">
                            <a:lumMod val="50000"/>
                          </a:schemeClr>
                        </a:solidFill>
                        <a:cs typeface="B Mitra" pitchFamily="2" charset="-78"/>
                      </a:endParaRPr>
                    </a:p>
                    <a:p>
                      <a:pPr marL="0" indent="0" algn="l" rtl="1">
                        <a:buNone/>
                      </a:pPr>
                      <a:r>
                        <a:rPr lang="en-US" sz="2000" b="1" dirty="0">
                          <a:solidFill>
                            <a:schemeClr val="accent5">
                              <a:lumMod val="50000"/>
                            </a:schemeClr>
                          </a:solidFill>
                          <a:cs typeface="B Mitra" pitchFamily="2" charset="-78"/>
                        </a:rPr>
                        <a:t>*All organizations are required to organize their databases in such a way that each person with a national number and a postal code is identified in all relevant systems.</a:t>
                      </a:r>
                    </a:p>
                    <a:p>
                      <a:pPr marL="0" indent="0" algn="l" rtl="1">
                        <a:buNone/>
                      </a:pPr>
                      <a:endParaRPr lang="en-US" sz="2000" b="1" dirty="0">
                        <a:solidFill>
                          <a:schemeClr val="accent5">
                            <a:lumMod val="50000"/>
                          </a:schemeClr>
                        </a:solidFill>
                        <a:cs typeface="B Mitra" pitchFamily="2" charset="-78"/>
                      </a:endParaRPr>
                    </a:p>
                    <a:p>
                      <a:pPr marL="0" indent="0" algn="l" rtl="1">
                        <a:buNone/>
                      </a:pPr>
                      <a:endParaRPr lang="en-US" sz="2000" b="1" dirty="0">
                        <a:solidFill>
                          <a:schemeClr val="accent5">
                            <a:lumMod val="50000"/>
                          </a:schemeClr>
                        </a:solidFill>
                        <a:cs typeface="B Mitra" pitchFamily="2" charset="-78"/>
                      </a:endParaRPr>
                    </a:p>
                    <a:p>
                      <a:pPr marL="0" indent="0" algn="l" rtl="1">
                        <a:buNone/>
                      </a:pPr>
                      <a:endParaRPr lang="fa-IR" sz="2000" b="1" dirty="0">
                        <a:solidFill>
                          <a:schemeClr val="accent5">
                            <a:lumMod val="50000"/>
                          </a:schemeClr>
                        </a:solidFill>
                        <a:cs typeface="B Mitra" pitchFamily="2" charset="-78"/>
                      </a:endParaRPr>
                    </a:p>
                    <a:p>
                      <a:pPr marL="0" indent="0" algn="l" rtl="0">
                        <a:buNone/>
                      </a:pPr>
                      <a:r>
                        <a:rPr lang="en-US" sz="2000" b="1" dirty="0">
                          <a:solidFill>
                            <a:schemeClr val="accent5">
                              <a:lumMod val="50000"/>
                            </a:schemeClr>
                          </a:solidFill>
                          <a:cs typeface="B Mitra" pitchFamily="2" charset="-78"/>
                        </a:rPr>
                        <a:t>*Providing services that requires individual information are</a:t>
                      </a:r>
                      <a:r>
                        <a:rPr lang="en-US" sz="2000" b="1" baseline="0" dirty="0">
                          <a:solidFill>
                            <a:schemeClr val="accent5">
                              <a:lumMod val="50000"/>
                            </a:schemeClr>
                          </a:solidFill>
                          <a:cs typeface="B Mitra" pitchFamily="2" charset="-78"/>
                        </a:rPr>
                        <a:t> </a:t>
                      </a:r>
                      <a:r>
                        <a:rPr lang="en-US" sz="2000" b="1" dirty="0">
                          <a:solidFill>
                            <a:schemeClr val="accent5">
                              <a:lumMod val="50000"/>
                            </a:schemeClr>
                          </a:solidFill>
                          <a:cs typeface="B Mitra" pitchFamily="2" charset="-78"/>
                        </a:rPr>
                        <a:t>depends on obtaining the postal code number associated with the place(location of the individuals).</a:t>
                      </a:r>
                    </a:p>
                    <a:p>
                      <a:pPr marL="0" indent="0" algn="l" rtl="0">
                        <a:buNone/>
                      </a:pPr>
                      <a:endParaRPr lang="en-US" sz="2000" b="1" dirty="0">
                        <a:solidFill>
                          <a:schemeClr val="accent5">
                            <a:lumMod val="50000"/>
                          </a:schemeClr>
                        </a:solidFill>
                        <a:cs typeface="B Mitra" pitchFamily="2" charset="-78"/>
                      </a:endParaRPr>
                    </a:p>
                    <a:p>
                      <a:pPr marL="0" indent="0" algn="l" rtl="0">
                        <a:buNone/>
                      </a:pPr>
                      <a:endParaRPr lang="en-US" sz="2000" b="1" dirty="0">
                        <a:solidFill>
                          <a:schemeClr val="accent5">
                            <a:lumMod val="50000"/>
                          </a:schemeClr>
                        </a:solidFill>
                        <a:cs typeface="B Mitra" pitchFamily="2" charset="-78"/>
                      </a:endParaRPr>
                    </a:p>
                    <a:p>
                      <a:pPr marL="0" indent="0" algn="l" rtl="0">
                        <a:buNone/>
                      </a:pPr>
                      <a:r>
                        <a:rPr lang="en-US" sz="2000" b="1" dirty="0">
                          <a:solidFill>
                            <a:schemeClr val="accent5">
                              <a:lumMod val="50000"/>
                            </a:schemeClr>
                          </a:solidFill>
                          <a:cs typeface="B Mitra" pitchFamily="2" charset="-78"/>
                        </a:rPr>
                        <a:t>and </a:t>
                      </a:r>
                      <a:r>
                        <a:rPr lang="en-US" sz="2000" b="1" dirty="0" err="1">
                          <a:solidFill>
                            <a:schemeClr val="accent5">
                              <a:lumMod val="50000"/>
                            </a:schemeClr>
                          </a:solidFill>
                          <a:cs typeface="B Mitra" pitchFamily="2" charset="-78"/>
                        </a:rPr>
                        <a:t>etc</a:t>
                      </a:r>
                      <a:r>
                        <a:rPr lang="fa-IR" sz="2000" b="1" dirty="0">
                          <a:solidFill>
                            <a:schemeClr val="accent5">
                              <a:lumMod val="50000"/>
                            </a:schemeClr>
                          </a:solidFill>
                          <a:cs typeface="B Mitra" pitchFamily="2" charset="-78"/>
                        </a:rPr>
                        <a:t>...</a:t>
                      </a:r>
                      <a:endParaRPr lang="en-US" sz="2000" b="1" dirty="0">
                        <a:solidFill>
                          <a:schemeClr val="accent5">
                            <a:lumMod val="50000"/>
                          </a:schemeClr>
                        </a:solidFill>
                        <a:cs typeface="B Mitra" pitchFamily="2" charset="-78"/>
                      </a:endParaRPr>
                    </a:p>
                  </a:txBody>
                  <a:tcPr>
                    <a:blipFill>
                      <a:blip r:embed="rId2"/>
                      <a:tile tx="0" ty="0" sx="100000" sy="100000" flip="none" algn="tl"/>
                    </a:blip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0826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p:nvPr/>
        </p:nvSpPr>
        <p:spPr>
          <a:xfrm>
            <a:off x="302345" y="744920"/>
            <a:ext cx="4360791" cy="876434"/>
          </a:xfrm>
          <a:prstGeom prst="rect">
            <a:avLst/>
          </a:prstGeom>
          <a:ln w="38100">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2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rPr>
              <a:t>Intelligent National Card</a:t>
            </a:r>
          </a:p>
        </p:txBody>
      </p:sp>
      <p:sp>
        <p:nvSpPr>
          <p:cNvPr id="6" name="Rectangle 5"/>
          <p:cNvSpPr/>
          <p:nvPr/>
        </p:nvSpPr>
        <p:spPr>
          <a:xfrm>
            <a:off x="545633" y="1746731"/>
            <a:ext cx="7924800" cy="1636345"/>
          </a:xfrm>
          <a:prstGeom prst="rect">
            <a:avLst/>
          </a:prstGeom>
          <a:gradFill flip="none" rotWithShape="1">
            <a:gsLst>
              <a:gs pos="0">
                <a:srgbClr val="8488C4"/>
              </a:gs>
              <a:gs pos="53000">
                <a:srgbClr val="D4DEFF"/>
              </a:gs>
              <a:gs pos="83000">
                <a:srgbClr val="D4DEFF"/>
              </a:gs>
              <a:gs pos="100000">
                <a:srgbClr val="96AB94"/>
              </a:gs>
            </a:gsLst>
            <a:path path="shape">
              <a:fillToRect l="50000" t="50000" r="50000" b="50000"/>
            </a:path>
            <a:tileRect/>
          </a:gradFill>
        </p:spPr>
        <p:style>
          <a:lnRef idx="1">
            <a:schemeClr val="dk1"/>
          </a:lnRef>
          <a:fillRef idx="2">
            <a:schemeClr val="dk1"/>
          </a:fillRef>
          <a:effectRef idx="1">
            <a:schemeClr val="dk1"/>
          </a:effectRef>
          <a:fontRef idx="minor">
            <a:schemeClr val="dk1"/>
          </a:fontRef>
        </p:style>
        <p:txBody>
          <a:bodyPr wrap="square">
            <a:spAutoFit/>
          </a:bodyPr>
          <a:lstStyle/>
          <a:p>
            <a:pPr rtl="1">
              <a:lnSpc>
                <a:spcPct val="115000"/>
              </a:lnSpc>
              <a:spcAft>
                <a:spcPts val="1000"/>
              </a:spcAft>
            </a:pPr>
            <a:r>
              <a:rPr lang="en-US" sz="2000" dirty="0">
                <a:latin typeface="Times New Roman"/>
                <a:ea typeface="Calibri"/>
                <a:cs typeface="B Mitra" pitchFamily="2" charset="-78"/>
              </a:rPr>
              <a:t>The concept of electronic identity, derived from the identity of the individual and his place of residence, is one of the most important e-government infrastructure. In Iran </a:t>
            </a:r>
            <a:r>
              <a:rPr lang="en-US" sz="20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rPr>
              <a:t>Intelligent National Card</a:t>
            </a:r>
          </a:p>
          <a:p>
            <a:pPr rtl="1">
              <a:lnSpc>
                <a:spcPct val="115000"/>
              </a:lnSpc>
              <a:spcAft>
                <a:spcPts val="1000"/>
              </a:spcAft>
            </a:pPr>
            <a:r>
              <a:rPr lang="en-US" sz="2000" dirty="0">
                <a:latin typeface="Times New Roman"/>
                <a:ea typeface="Calibri"/>
                <a:cs typeface="B Mitra" pitchFamily="2" charset="-78"/>
              </a:rPr>
              <a:t> has been created with this goal.</a:t>
            </a:r>
            <a:endParaRPr lang="fa-IR" sz="2000" dirty="0">
              <a:latin typeface="Times New Roman"/>
              <a:ea typeface="Calibri"/>
              <a:cs typeface="B Mitra" pitchFamily="2" charset="-78"/>
            </a:endParaRPr>
          </a:p>
        </p:txBody>
      </p:sp>
      <p:sp>
        <p:nvSpPr>
          <p:cNvPr id="10" name="Rectangle 9"/>
          <p:cNvSpPr/>
          <p:nvPr/>
        </p:nvSpPr>
        <p:spPr>
          <a:xfrm>
            <a:off x="545633" y="3828433"/>
            <a:ext cx="7924800" cy="871008"/>
          </a:xfrm>
          <a:prstGeom prst="rect">
            <a:avLst/>
          </a:prstGeom>
          <a:gradFill flip="none" rotWithShape="1">
            <a:gsLst>
              <a:gs pos="0">
                <a:srgbClr val="8488C4"/>
              </a:gs>
              <a:gs pos="53000">
                <a:srgbClr val="D4DEFF"/>
              </a:gs>
              <a:gs pos="83000">
                <a:srgbClr val="D4DEFF"/>
              </a:gs>
              <a:gs pos="100000">
                <a:srgbClr val="96AB94"/>
              </a:gs>
            </a:gsLst>
            <a:path path="shape">
              <a:fillToRect l="50000" t="50000" r="50000" b="50000"/>
            </a:path>
            <a:tileRect/>
          </a:gradFill>
        </p:spPr>
        <p:style>
          <a:lnRef idx="1">
            <a:schemeClr val="accent6"/>
          </a:lnRef>
          <a:fillRef idx="2">
            <a:schemeClr val="accent6"/>
          </a:fillRef>
          <a:effectRef idx="1">
            <a:schemeClr val="accent6"/>
          </a:effectRef>
          <a:fontRef idx="minor">
            <a:schemeClr val="dk1"/>
          </a:fontRef>
        </p:style>
        <p:txBody>
          <a:bodyPr wrap="square">
            <a:spAutoFit/>
          </a:bodyPr>
          <a:lstStyle/>
          <a:p>
            <a:pPr rtl="1">
              <a:lnSpc>
                <a:spcPct val="115000"/>
              </a:lnSpc>
              <a:spcAft>
                <a:spcPts val="1000"/>
              </a:spcAft>
            </a:pPr>
            <a:r>
              <a:rPr lang="en-US" sz="2200" dirty="0">
                <a:latin typeface="Times New Roman"/>
                <a:ea typeface="Calibri"/>
                <a:cs typeface="B Mitra" pitchFamily="2" charset="-78"/>
              </a:rPr>
              <a:t>In the field of population registration, National Intelligent Cards also provide online population statistics, and a new registration system</a:t>
            </a:r>
            <a:endParaRPr lang="fa-IR" sz="2200" dirty="0">
              <a:latin typeface="Times New Roman"/>
              <a:ea typeface="Calibri"/>
              <a:cs typeface="B Mitra" pitchFamily="2" charset="-78"/>
            </a:endParaRPr>
          </a:p>
        </p:txBody>
      </p:sp>
      <p:sp>
        <p:nvSpPr>
          <p:cNvPr id="9" name="Rectangle 8"/>
          <p:cNvSpPr/>
          <p:nvPr/>
        </p:nvSpPr>
        <p:spPr>
          <a:xfrm>
            <a:off x="556805" y="5144799"/>
            <a:ext cx="7924800" cy="446276"/>
          </a:xfrm>
          <a:prstGeom prst="rect">
            <a:avLst/>
          </a:prstGeom>
          <a:gradFill flip="none" rotWithShape="1">
            <a:gsLst>
              <a:gs pos="0">
                <a:srgbClr val="8488C4"/>
              </a:gs>
              <a:gs pos="53000">
                <a:srgbClr val="D4DEFF"/>
              </a:gs>
              <a:gs pos="83000">
                <a:srgbClr val="D4DEFF"/>
              </a:gs>
              <a:gs pos="100000">
                <a:srgbClr val="96AB94"/>
              </a:gs>
            </a:gsLst>
            <a:path path="shape">
              <a:fillToRect l="50000" t="50000" r="50000" b="50000"/>
            </a:path>
            <a:tileRect/>
          </a:gradFill>
        </p:spPr>
        <p:style>
          <a:lnRef idx="1">
            <a:schemeClr val="dk1"/>
          </a:lnRef>
          <a:fillRef idx="2">
            <a:schemeClr val="dk1"/>
          </a:fillRef>
          <a:effectRef idx="1">
            <a:schemeClr val="dk1"/>
          </a:effectRef>
          <a:fontRef idx="minor">
            <a:schemeClr val="dk1"/>
          </a:fontRef>
        </p:style>
        <p:txBody>
          <a:bodyPr wrap="square">
            <a:spAutoFit/>
          </a:bodyPr>
          <a:lstStyle/>
          <a:p>
            <a:pPr rtl="1">
              <a:lnSpc>
                <a:spcPct val="115000"/>
              </a:lnSpc>
              <a:spcAft>
                <a:spcPts val="1000"/>
              </a:spcAft>
            </a:pPr>
            <a:r>
              <a:rPr lang="en-US" sz="2000" dirty="0">
                <a:latin typeface="Times New Roman"/>
                <a:ea typeface="Calibri"/>
                <a:cs typeface="B Mitra" pitchFamily="2" charset="-78"/>
              </a:rPr>
              <a:t>Since 2011 many national smart cards have been produced for Iranians.</a:t>
            </a:r>
            <a:endParaRPr lang="fa-IR" sz="2000" dirty="0">
              <a:latin typeface="Times New Roman"/>
              <a:ea typeface="Calibri"/>
              <a:cs typeface="B Mitra" pitchFamily="2" charset="-78"/>
            </a:endParaRPr>
          </a:p>
        </p:txBody>
      </p:sp>
    </p:spTree>
    <p:extLst>
      <p:ext uri="{BB962C8B-B14F-4D97-AF65-F5344CB8AC3E}">
        <p14:creationId xmlns:p14="http://schemas.microsoft.com/office/powerpoint/2010/main" val="21060100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10"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988840"/>
            <a:ext cx="8229600" cy="3816423"/>
          </a:xfrm>
        </p:spPr>
        <p:txBody>
          <a:bodyPr/>
          <a:lstStyle/>
          <a:p>
            <a:pPr marL="0" indent="0" algn="just">
              <a:lnSpc>
                <a:spcPct val="150000"/>
              </a:lnSpc>
              <a:buClr>
                <a:srgbClr val="B83D68"/>
              </a:buClr>
              <a:buSzPct val="80000"/>
              <a:buNone/>
            </a:pPr>
            <a:endParaRPr lang="ar-SA" sz="1600" dirty="0">
              <a:solidFill>
                <a:schemeClr val="dk1"/>
              </a:solidFill>
              <a:cs typeface="B Mitra" pitchFamily="2" charset="-78"/>
            </a:endParaRPr>
          </a:p>
        </p:txBody>
      </p:sp>
      <p:sp>
        <p:nvSpPr>
          <p:cNvPr id="4" name="Footer Placeholder 3"/>
          <p:cNvSpPr>
            <a:spLocks noGrp="1"/>
          </p:cNvSpPr>
          <p:nvPr>
            <p:ph type="ftr" sz="quarter" idx="11"/>
          </p:nvPr>
        </p:nvSpPr>
        <p:spPr/>
        <p:txBody>
          <a:bodyPr/>
          <a:lstStyle/>
          <a:p>
            <a:pPr>
              <a:defRPr/>
            </a:pPr>
            <a:r>
              <a:rPr lang="en-US" dirty="0"/>
              <a:t>www.iranph.ir</a:t>
            </a:r>
          </a:p>
        </p:txBody>
      </p:sp>
      <p:sp>
        <p:nvSpPr>
          <p:cNvPr id="5" name="Rectangle 4"/>
          <p:cNvSpPr/>
          <p:nvPr/>
        </p:nvSpPr>
        <p:spPr>
          <a:xfrm>
            <a:off x="395536" y="692696"/>
            <a:ext cx="8728031" cy="5632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b="1" dirty="0">
                <a:ln w="12700">
                  <a:solidFill>
                    <a:schemeClr val="tx2">
                      <a:satMod val="155000"/>
                    </a:schemeClr>
                  </a:solidFill>
                  <a:prstDash val="solid"/>
                </a:ln>
                <a:solidFill>
                  <a:srgbClr val="FFFF00"/>
                </a:solidFill>
                <a:effectLst>
                  <a:glow rad="63500">
                    <a:schemeClr val="accent1">
                      <a:satMod val="175000"/>
                      <a:alpha val="40000"/>
                    </a:schemeClr>
                  </a:glow>
                  <a:outerShdw blurRad="41275" dist="20320" dir="1800000" algn="tl" rotWithShape="0">
                    <a:srgbClr val="000000">
                      <a:alpha val="40000"/>
                    </a:srgbClr>
                  </a:outerShdw>
                </a:effectLst>
                <a:cs typeface="B Titr" pitchFamily="2" charset="-78"/>
              </a:rPr>
              <a:t>The law of registration of the address in the country</a:t>
            </a:r>
          </a:p>
        </p:txBody>
      </p:sp>
      <p:graphicFrame>
        <p:nvGraphicFramePr>
          <p:cNvPr id="6" name="Table 5"/>
          <p:cNvGraphicFramePr>
            <a:graphicFrameLocks noGrp="1"/>
          </p:cNvGraphicFramePr>
          <p:nvPr>
            <p:extLst>
              <p:ext uri="{D42A27DB-BD31-4B8C-83A1-F6EECF244321}">
                <p14:modId xmlns:p14="http://schemas.microsoft.com/office/powerpoint/2010/main" val="826048437"/>
              </p:ext>
            </p:extLst>
          </p:nvPr>
        </p:nvGraphicFramePr>
        <p:xfrm>
          <a:off x="251520" y="1340768"/>
          <a:ext cx="8661647" cy="4472940"/>
        </p:xfrm>
        <a:graphic>
          <a:graphicData uri="http://schemas.openxmlformats.org/drawingml/2006/table">
            <a:tbl>
              <a:tblPr firstRow="1" bandRow="1">
                <a:tableStyleId>{5C22544A-7EE6-4342-B048-85BDC9FD1C3A}</a:tableStyleId>
              </a:tblPr>
              <a:tblGrid>
                <a:gridCol w="8661647">
                  <a:extLst>
                    <a:ext uri="{9D8B030D-6E8A-4147-A177-3AD203B41FA5}">
                      <a16:colId xmlns:a16="http://schemas.microsoft.com/office/drawing/2014/main" val="20000"/>
                    </a:ext>
                  </a:extLst>
                </a:gridCol>
              </a:tblGrid>
              <a:tr h="4354603">
                <a:tc>
                  <a:txBody>
                    <a:bodyPr/>
                    <a:lstStyle/>
                    <a:p>
                      <a:pPr marL="0" indent="0" algn="l" rtl="0">
                        <a:buNone/>
                      </a:pPr>
                      <a:endParaRPr lang="en-US" sz="2000" b="1" dirty="0">
                        <a:solidFill>
                          <a:schemeClr val="accent5">
                            <a:lumMod val="50000"/>
                          </a:schemeClr>
                        </a:solidFill>
                        <a:cs typeface="B Mitra" pitchFamily="2" charset="-78"/>
                      </a:endParaRPr>
                    </a:p>
                    <a:p>
                      <a:pPr algn="l" rtl="0">
                        <a:lnSpc>
                          <a:spcPct val="150000"/>
                        </a:lnSpc>
                        <a:buClr>
                          <a:srgbClr val="B83D68"/>
                        </a:buClr>
                        <a:buSzPct val="80000"/>
                        <a:buFont typeface="Wingdings" pitchFamily="2" charset="2"/>
                        <a:buChar char="v"/>
                      </a:pPr>
                      <a:r>
                        <a:rPr lang="ar-SA" sz="2000" dirty="0">
                          <a:solidFill>
                            <a:schemeClr val="dk1"/>
                          </a:solidFill>
                          <a:cs typeface="B Mitra" pitchFamily="2" charset="-78"/>
                        </a:rPr>
                        <a:t> </a:t>
                      </a:r>
                      <a:r>
                        <a:rPr lang="en-US" sz="2000" dirty="0">
                          <a:solidFill>
                            <a:schemeClr val="dk1"/>
                          </a:solidFill>
                          <a:cs typeface="B Mitra" pitchFamily="2" charset="-78"/>
                        </a:rPr>
                        <a:t>According to the law, if the address of the residence of each </a:t>
                      </a:r>
                      <a:r>
                        <a:rPr lang="en-US" sz="2000" dirty="0" err="1">
                          <a:solidFill>
                            <a:schemeClr val="dk1"/>
                          </a:solidFill>
                          <a:cs typeface="B Mitra" pitchFamily="2" charset="-78"/>
                        </a:rPr>
                        <a:t>indivdual</a:t>
                      </a:r>
                      <a:r>
                        <a:rPr lang="en-US" sz="2000" dirty="0">
                          <a:solidFill>
                            <a:schemeClr val="dk1"/>
                          </a:solidFill>
                          <a:cs typeface="B Mitra" pitchFamily="2" charset="-78"/>
                        </a:rPr>
                        <a:t> is changed, it should inform the local civil registry office as soon as possible.</a:t>
                      </a:r>
                    </a:p>
                    <a:p>
                      <a:pPr algn="l" rtl="0">
                        <a:lnSpc>
                          <a:spcPct val="150000"/>
                        </a:lnSpc>
                        <a:buClr>
                          <a:srgbClr val="B83D68"/>
                        </a:buClr>
                        <a:buSzPct val="80000"/>
                        <a:buFont typeface="Wingdings" pitchFamily="2" charset="2"/>
                        <a:buChar char="v"/>
                      </a:pPr>
                      <a:endParaRPr lang="fa-IR" sz="2000" dirty="0">
                        <a:solidFill>
                          <a:schemeClr val="dk1"/>
                        </a:solidFill>
                        <a:cs typeface="B Mitra" pitchFamily="2" charset="-78"/>
                      </a:endParaRPr>
                    </a:p>
                    <a:p>
                      <a:pPr algn="l" rtl="0">
                        <a:lnSpc>
                          <a:spcPct val="150000"/>
                        </a:lnSpc>
                        <a:buClr>
                          <a:srgbClr val="B83D68"/>
                        </a:buClr>
                        <a:buSzPct val="80000"/>
                        <a:buFont typeface="Wingdings" pitchFamily="2" charset="2"/>
                        <a:buChar char="v"/>
                      </a:pPr>
                      <a:r>
                        <a:rPr lang="en-US" sz="2000" b="1" dirty="0">
                          <a:solidFill>
                            <a:schemeClr val="bg1"/>
                          </a:solidFill>
                          <a:cs typeface="B Mitra" pitchFamily="2" charset="-78"/>
                        </a:rPr>
                        <a:t>Persons authorized to announce address change: members aged 15 or more.</a:t>
                      </a:r>
                    </a:p>
                    <a:p>
                      <a:pPr algn="l" rtl="0">
                        <a:lnSpc>
                          <a:spcPct val="150000"/>
                        </a:lnSpc>
                        <a:buClr>
                          <a:srgbClr val="B83D68"/>
                        </a:buClr>
                        <a:buSzPct val="80000"/>
                        <a:buFont typeface="Wingdings" pitchFamily="2" charset="2"/>
                        <a:buNone/>
                      </a:pPr>
                      <a:endParaRPr lang="fa-IR" sz="2000" b="1" dirty="0">
                        <a:solidFill>
                          <a:schemeClr val="bg1"/>
                        </a:solidFill>
                        <a:cs typeface="B Mitra" pitchFamily="2" charset="-78"/>
                      </a:endParaRPr>
                    </a:p>
                    <a:p>
                      <a:pPr algn="l" rtl="0">
                        <a:lnSpc>
                          <a:spcPct val="150000"/>
                        </a:lnSpc>
                        <a:buClr>
                          <a:srgbClr val="B83D68"/>
                        </a:buClr>
                        <a:buSzPct val="80000"/>
                        <a:buFont typeface="Wingdings" pitchFamily="2" charset="2"/>
                        <a:buChar char="v"/>
                      </a:pPr>
                      <a:r>
                        <a:rPr lang="en-US" sz="2000" b="1" dirty="0">
                          <a:solidFill>
                            <a:schemeClr val="bg1"/>
                          </a:solidFill>
                          <a:cs typeface="B Mitra" pitchFamily="2" charset="-78"/>
                        </a:rPr>
                        <a:t>Time Limit: It is up to 15 days after the transfer to announce the change of address</a:t>
                      </a:r>
                      <a:r>
                        <a:rPr lang="fa-IR" sz="2000" b="1" dirty="0">
                          <a:solidFill>
                            <a:schemeClr val="bg1"/>
                          </a:solidFill>
                          <a:cs typeface="B Mitra" pitchFamily="2" charset="-78"/>
                        </a:rPr>
                        <a:t>.</a:t>
                      </a:r>
                    </a:p>
                    <a:p>
                      <a:pPr algn="l" rtl="0">
                        <a:lnSpc>
                          <a:spcPct val="150000"/>
                        </a:lnSpc>
                        <a:buClr>
                          <a:srgbClr val="B83D68"/>
                        </a:buClr>
                        <a:buSzPct val="80000"/>
                        <a:buFont typeface="Wingdings" pitchFamily="2" charset="2"/>
                        <a:buChar char="v"/>
                      </a:pPr>
                      <a:endParaRPr lang="fa-IR" sz="2000" b="1" dirty="0">
                        <a:solidFill>
                          <a:schemeClr val="accent6">
                            <a:lumMod val="50000"/>
                          </a:schemeClr>
                        </a:solidFill>
                        <a:cs typeface="B Mitra" pitchFamily="2" charset="-78"/>
                      </a:endParaRPr>
                    </a:p>
                    <a:p>
                      <a:pPr marL="0" indent="0" algn="l" rtl="0">
                        <a:lnSpc>
                          <a:spcPct val="150000"/>
                        </a:lnSpc>
                        <a:buClr>
                          <a:srgbClr val="B83D68"/>
                        </a:buClr>
                        <a:buSzPct val="80000"/>
                        <a:buNone/>
                      </a:pPr>
                      <a:endParaRPr lang="ar-SA" sz="2000" dirty="0">
                        <a:solidFill>
                          <a:schemeClr val="dk1"/>
                        </a:solidFill>
                        <a:cs typeface="B Mitra" pitchFamily="2" charset="-78"/>
                      </a:endParaRPr>
                    </a:p>
                  </a:txBody>
                  <a:tcPr>
                    <a:blipFill>
                      <a:blip r:embed="rId2"/>
                      <a:tile tx="0" ty="0" sx="100000" sy="100000" flip="none" algn="tl"/>
                    </a:blip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4745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4things">
  <a:themeElements>
    <a:clrScheme name="4thing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thing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thing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thing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thing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thing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thing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thing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thing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4770</TotalTime>
  <Words>651</Words>
  <Application>Microsoft Office PowerPoint</Application>
  <PresentationFormat>On-screen Show (4:3)</PresentationFormat>
  <Paragraphs>74</Paragraphs>
  <Slides>11</Slides>
  <Notes>3</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11</vt:i4>
      </vt:variant>
    </vt:vector>
  </HeadingPairs>
  <TitlesOfParts>
    <vt:vector size="25" baseType="lpstr">
      <vt:lpstr>B Homa</vt:lpstr>
      <vt:lpstr>B Lotus</vt:lpstr>
      <vt:lpstr>B Mitra</vt:lpstr>
      <vt:lpstr>B Nazanin</vt:lpstr>
      <vt:lpstr>B Titr</vt:lpstr>
      <vt:lpstr>Arial</vt:lpstr>
      <vt:lpstr>Calibri</vt:lpstr>
      <vt:lpstr>Tahoma</vt:lpstr>
      <vt:lpstr>Times New Roman</vt:lpstr>
      <vt:lpstr>Wingdings</vt:lpstr>
      <vt:lpstr>Office Theme</vt:lpstr>
      <vt:lpstr>Custom Design</vt:lpstr>
      <vt:lpstr>1_Custom Design</vt:lpstr>
      <vt:lpstr>1_4things</vt:lpstr>
      <vt:lpstr>Register and change the address   Iran's actions</vt:lpstr>
      <vt:lpstr>PowerPoint Presentation</vt:lpstr>
      <vt:lpstr>Legal Framework and actions taken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j</dc:creator>
  <cp:lastModifiedBy>Andrea De Luka</cp:lastModifiedBy>
  <cp:revision>555</cp:revision>
  <dcterms:created xsi:type="dcterms:W3CDTF">2006-08-16T00:00:00Z</dcterms:created>
  <dcterms:modified xsi:type="dcterms:W3CDTF">2017-07-28T14:39:57Z</dcterms:modified>
</cp:coreProperties>
</file>